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71" r:id="rId5"/>
    <p:sldId id="259" r:id="rId6"/>
    <p:sldId id="272" r:id="rId7"/>
    <p:sldId id="275" r:id="rId8"/>
    <p:sldId id="276" r:id="rId9"/>
    <p:sldId id="260" r:id="rId10"/>
    <p:sldId id="273" r:id="rId11"/>
    <p:sldId id="261" r:id="rId12"/>
    <p:sldId id="274" r:id="rId13"/>
    <p:sldId id="277" r:id="rId14"/>
    <p:sldId id="278" r:id="rId15"/>
    <p:sldId id="282" r:id="rId16"/>
    <p:sldId id="281" r:id="rId17"/>
    <p:sldId id="279" r:id="rId18"/>
    <p:sldId id="280" r:id="rId19"/>
    <p:sldId id="269" r:id="rId20"/>
  </p:sldIdLst>
  <p:sldSz cx="18288000" cy="10287000"/>
  <p:notesSz cx="6858000" cy="9144000"/>
  <p:embeddedFontLst>
    <p:embeddedFont>
      <p:font typeface="Bebas Neue" panose="020B0606020202050201" pitchFamily="34" charset="0"/>
      <p:regular r:id="rId22"/>
    </p:embeddedFont>
    <p:embeddedFont>
      <p:font typeface="Lato" panose="020F0502020204030203" pitchFamily="34" charset="0"/>
      <p:regular r:id="rId23"/>
    </p:embeddedFont>
    <p:embeddedFont>
      <p:font typeface="Montserrat Classic" panose="020B0604020202020204" charset="0"/>
      <p:regular r:id="rId24"/>
    </p:embeddedFont>
    <p:embeddedFont>
      <p:font typeface="Montserrat Classic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83FEA6-DF48-41FD-A3EB-57CEBF8C03A5}" v="10" dt="2024-08-08T10:52:13.0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8" d="100"/>
          <a:sy n="38" d="100"/>
        </p:scale>
        <p:origin x="88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CFF92-B79F-461D-B98D-5A4EF1875D47}" type="datetimeFigureOut">
              <a:rPr lang="en-IN" smtClean="0"/>
              <a:t>08-08-2024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2B88DE-7A70-4104-942B-4569E402047C}" type="slidenum">
              <a:rPr lang="en-IN" smtClean="0"/>
              <a:t>‹#›</a:t>
            </a:fld>
            <a:endParaRPr lang="en-IN"/>
          </a:p>
        </p:txBody>
      </p:sp>
    </p:spTree>
    <p:extLst>
      <p:ext uri="{BB962C8B-B14F-4D97-AF65-F5344CB8AC3E}">
        <p14:creationId xmlns:p14="http://schemas.microsoft.com/office/powerpoint/2010/main" val="184182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5.sv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704162" y="1078950"/>
            <a:ext cx="3477438" cy="478593"/>
          </a:xfrm>
          <a:prstGeom prst="rect">
            <a:avLst/>
          </a:prstGeom>
        </p:spPr>
        <p:txBody>
          <a:bodyPr wrap="square" lIns="0" tIns="0" rIns="0" bIns="0" rtlCol="0" anchor="t">
            <a:spAutoFit/>
          </a:bodyPr>
          <a:lstStyle/>
          <a:p>
            <a:pPr algn="l">
              <a:lnSpc>
                <a:spcPts val="4199"/>
              </a:lnSpc>
            </a:pPr>
            <a:r>
              <a:rPr lang="en-US" sz="2999" dirty="0">
                <a:solidFill>
                  <a:srgbClr val="004AAD"/>
                </a:solidFill>
                <a:latin typeface="Montserrat Classic Bold"/>
              </a:rPr>
              <a:t>Newton School</a:t>
            </a:r>
          </a:p>
        </p:txBody>
      </p:sp>
      <p:sp>
        <p:nvSpPr>
          <p:cNvPr id="8" name="TextBox 8"/>
          <p:cNvSpPr txBox="1"/>
          <p:nvPr/>
        </p:nvSpPr>
        <p:spPr>
          <a:xfrm>
            <a:off x="1028700" y="8150262"/>
            <a:ext cx="4851878" cy="847668"/>
          </a:xfrm>
          <a:prstGeom prst="rect">
            <a:avLst/>
          </a:prstGeom>
        </p:spPr>
        <p:txBody>
          <a:bodyPr lIns="0" tIns="0" rIns="0" bIns="0" rtlCol="0" anchor="t">
            <a:spAutoFit/>
          </a:bodyPr>
          <a:lstStyle/>
          <a:p>
            <a:pPr algn="l">
              <a:lnSpc>
                <a:spcPts val="3499"/>
              </a:lnSpc>
            </a:pPr>
            <a:r>
              <a:rPr lang="en-US" sz="2499" spc="124" dirty="0">
                <a:solidFill>
                  <a:srgbClr val="2E2E2E"/>
                </a:solidFill>
                <a:latin typeface="Montserrat Classic"/>
              </a:rPr>
              <a:t>Presented by:</a:t>
            </a:r>
          </a:p>
          <a:p>
            <a:pPr algn="l">
              <a:lnSpc>
                <a:spcPts val="3499"/>
              </a:lnSpc>
            </a:pPr>
            <a:r>
              <a:rPr lang="en-US" sz="2499" spc="124" dirty="0">
                <a:solidFill>
                  <a:srgbClr val="2E2E2E"/>
                </a:solidFill>
                <a:latin typeface="Montserrat Classic"/>
              </a:rPr>
              <a:t>Kumara Swamy Kongari</a:t>
            </a:r>
          </a:p>
        </p:txBody>
      </p:sp>
      <p:sp>
        <p:nvSpPr>
          <p:cNvPr id="10" name="TextBox 9">
            <a:extLst>
              <a:ext uri="{FF2B5EF4-FFF2-40B4-BE49-F238E27FC236}">
                <a16:creationId xmlns:a16="http://schemas.microsoft.com/office/drawing/2014/main" id="{1C9847CE-C9DF-B4C1-F201-F83527F44DD2}"/>
              </a:ext>
            </a:extLst>
          </p:cNvPr>
          <p:cNvSpPr txBox="1"/>
          <p:nvPr/>
        </p:nvSpPr>
        <p:spPr>
          <a:xfrm>
            <a:off x="1028700" y="3327931"/>
            <a:ext cx="7810500" cy="1475725"/>
          </a:xfrm>
          <a:prstGeom prst="rect">
            <a:avLst/>
          </a:prstGeom>
          <a:noFill/>
        </p:spPr>
        <p:txBody>
          <a:bodyPr wrap="square">
            <a:spAutoFit/>
          </a:bodyPr>
          <a:lstStyle/>
          <a:p>
            <a:pPr algn="l">
              <a:lnSpc>
                <a:spcPts val="11926"/>
              </a:lnSpc>
            </a:pPr>
            <a:r>
              <a:rPr lang="en-IN" sz="8800" dirty="0">
                <a:solidFill>
                  <a:srgbClr val="004AAD"/>
                </a:solidFill>
                <a:latin typeface="Montserrat Classic Bold"/>
              </a:rPr>
              <a:t>Capstone</a:t>
            </a:r>
            <a:endParaRPr lang="en-US" sz="7200" dirty="0">
              <a:solidFill>
                <a:srgbClr val="004AAD"/>
              </a:solidFill>
              <a:latin typeface="Montserrat Classic Bold"/>
            </a:endParaRPr>
          </a:p>
        </p:txBody>
      </p:sp>
      <p:sp>
        <p:nvSpPr>
          <p:cNvPr id="12" name="TextBox 11">
            <a:extLst>
              <a:ext uri="{FF2B5EF4-FFF2-40B4-BE49-F238E27FC236}">
                <a16:creationId xmlns:a16="http://schemas.microsoft.com/office/drawing/2014/main" id="{BDC75A11-EDA6-0E41-5350-46CC72818087}"/>
              </a:ext>
            </a:extLst>
          </p:cNvPr>
          <p:cNvSpPr txBox="1"/>
          <p:nvPr/>
        </p:nvSpPr>
        <p:spPr>
          <a:xfrm>
            <a:off x="6804237" y="3359579"/>
            <a:ext cx="6072868" cy="1446550"/>
          </a:xfrm>
          <a:prstGeom prst="rect">
            <a:avLst/>
          </a:prstGeom>
          <a:noFill/>
        </p:spPr>
        <p:txBody>
          <a:bodyPr wrap="square">
            <a:spAutoFit/>
          </a:bodyPr>
          <a:lstStyle/>
          <a:p>
            <a:r>
              <a:rPr lang="en-IN" sz="8800" dirty="0">
                <a:solidFill>
                  <a:srgbClr val="004AAD"/>
                </a:solidFill>
                <a:latin typeface="Montserrat Classic Bold"/>
              </a:rPr>
              <a:t>Project</a:t>
            </a:r>
            <a:r>
              <a:rPr lang="en-IN" sz="1200" b="0" i="0" dirty="0">
                <a:solidFill>
                  <a:srgbClr val="404040"/>
                </a:solidFill>
                <a:effectLst/>
                <a:highlight>
                  <a:srgbClr val="FFFFFF"/>
                </a:highlight>
                <a:latin typeface="-apple-system"/>
              </a:rPr>
              <a:t> </a:t>
            </a:r>
            <a:r>
              <a:rPr lang="en-US" sz="1200" dirty="0">
                <a:solidFill>
                  <a:srgbClr val="004AAD"/>
                </a:solidFill>
                <a:latin typeface="Montserrat Classic Bold"/>
              </a:rPr>
              <a:t> </a:t>
            </a:r>
            <a:endParaRPr lang="en-IN" sz="1200" dirty="0"/>
          </a:p>
        </p:txBody>
      </p:sp>
      <p:sp>
        <p:nvSpPr>
          <p:cNvPr id="14" name="TextBox 13">
            <a:extLst>
              <a:ext uri="{FF2B5EF4-FFF2-40B4-BE49-F238E27FC236}">
                <a16:creationId xmlns:a16="http://schemas.microsoft.com/office/drawing/2014/main" id="{08E41EAD-9611-2E3A-A40C-859CFF0138CC}"/>
              </a:ext>
            </a:extLst>
          </p:cNvPr>
          <p:cNvSpPr txBox="1"/>
          <p:nvPr/>
        </p:nvSpPr>
        <p:spPr>
          <a:xfrm>
            <a:off x="1028700" y="4592414"/>
            <a:ext cx="13099596" cy="1938992"/>
          </a:xfrm>
          <a:prstGeom prst="rect">
            <a:avLst/>
          </a:prstGeom>
          <a:noFill/>
        </p:spPr>
        <p:txBody>
          <a:bodyPr wrap="square">
            <a:spAutoFit/>
          </a:bodyPr>
          <a:lstStyle/>
          <a:p>
            <a:r>
              <a:rPr lang="en-US" sz="6000" dirty="0">
                <a:solidFill>
                  <a:srgbClr val="2BB4D4"/>
                </a:solidFill>
                <a:latin typeface="Montserrat Classic Bold"/>
              </a:rPr>
              <a:t>Analytical</a:t>
            </a:r>
            <a:r>
              <a:rPr lang="en-US" sz="6000" dirty="0">
                <a:solidFill>
                  <a:srgbClr val="404040"/>
                </a:solidFill>
                <a:highlight>
                  <a:srgbClr val="FFFFFF"/>
                </a:highlight>
                <a:latin typeface="-apple-system"/>
              </a:rPr>
              <a:t> </a:t>
            </a:r>
            <a:r>
              <a:rPr lang="en-US" sz="6000" dirty="0">
                <a:solidFill>
                  <a:srgbClr val="2BB4D4"/>
                </a:solidFill>
                <a:latin typeface="Montserrat Classic Bold"/>
              </a:rPr>
              <a:t>CRM</a:t>
            </a:r>
            <a:r>
              <a:rPr lang="en-US" sz="900" i="0" dirty="0">
                <a:solidFill>
                  <a:srgbClr val="404040"/>
                </a:solidFill>
                <a:effectLst/>
                <a:highlight>
                  <a:srgbClr val="FFFFFF"/>
                </a:highlight>
                <a:latin typeface="-apple-system"/>
              </a:rPr>
              <a:t>   </a:t>
            </a:r>
          </a:p>
          <a:p>
            <a:r>
              <a:rPr lang="en-US" sz="6000" dirty="0">
                <a:solidFill>
                  <a:srgbClr val="2BB4D4"/>
                </a:solidFill>
                <a:latin typeface="Montserrat Classic Bold"/>
              </a:rPr>
              <a:t>Development</a:t>
            </a:r>
            <a:r>
              <a:rPr lang="en-US" sz="900" i="0" dirty="0">
                <a:solidFill>
                  <a:srgbClr val="404040"/>
                </a:solidFill>
                <a:effectLst/>
                <a:highlight>
                  <a:srgbClr val="FFFFFF"/>
                </a:highlight>
                <a:latin typeface="-apple-system"/>
              </a:rPr>
              <a:t>        </a:t>
            </a:r>
            <a:r>
              <a:rPr lang="en-US" sz="6000" dirty="0">
                <a:solidFill>
                  <a:srgbClr val="2BB4D4"/>
                </a:solidFill>
                <a:latin typeface="Montserrat Classic Bold"/>
              </a:rPr>
              <a:t>for</a:t>
            </a:r>
            <a:r>
              <a:rPr lang="en-US" sz="900" i="0" dirty="0">
                <a:solidFill>
                  <a:srgbClr val="404040"/>
                </a:solidFill>
                <a:effectLst/>
                <a:highlight>
                  <a:srgbClr val="FFFFFF"/>
                </a:highlight>
                <a:latin typeface="-apple-system"/>
              </a:rPr>
              <a:t> </a:t>
            </a:r>
            <a:r>
              <a:rPr lang="en-US" sz="900" dirty="0">
                <a:solidFill>
                  <a:srgbClr val="404040"/>
                </a:solidFill>
                <a:highlight>
                  <a:srgbClr val="FFFFFF"/>
                </a:highlight>
                <a:latin typeface="-apple-system"/>
              </a:rPr>
              <a:t>    </a:t>
            </a:r>
            <a:r>
              <a:rPr lang="en-US" sz="6000" dirty="0">
                <a:solidFill>
                  <a:srgbClr val="2BB4D4"/>
                </a:solidFill>
                <a:highlight>
                  <a:srgbClr val="FFFFFF"/>
                </a:highlight>
                <a:latin typeface="Montserrat Classic Bold"/>
              </a:rPr>
              <a:t>a</a:t>
            </a:r>
            <a:r>
              <a:rPr lang="en-US" sz="900" i="0" dirty="0">
                <a:solidFill>
                  <a:srgbClr val="404040"/>
                </a:solidFill>
                <a:effectLst/>
                <a:highlight>
                  <a:srgbClr val="FFFFFF"/>
                </a:highlight>
                <a:latin typeface="-apple-system"/>
              </a:rPr>
              <a:t>    </a:t>
            </a:r>
            <a:r>
              <a:rPr lang="en-US" sz="6000" dirty="0">
                <a:solidFill>
                  <a:srgbClr val="2BB4D4"/>
                </a:solidFill>
                <a:latin typeface="Montserrat Classic Bold"/>
              </a:rPr>
              <a:t>Bank</a:t>
            </a:r>
            <a:endParaRPr lang="en-IN" sz="6000" dirty="0">
              <a:solidFill>
                <a:srgbClr val="2BB4D4"/>
              </a:solidFill>
              <a:latin typeface="Montserrat Classic Bold"/>
            </a:endParaRPr>
          </a:p>
        </p:txBody>
      </p:sp>
      <p:pic>
        <p:nvPicPr>
          <p:cNvPr id="16" name="Picture 15">
            <a:extLst>
              <a:ext uri="{FF2B5EF4-FFF2-40B4-BE49-F238E27FC236}">
                <a16:creationId xmlns:a16="http://schemas.microsoft.com/office/drawing/2014/main" id="{132E0CD4-FF30-5272-35ED-3932BB573E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564" y="914449"/>
            <a:ext cx="807593" cy="8075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3ACBFA-6FEB-3471-CF6E-AE354D8DB157}"/>
              </a:ext>
            </a:extLst>
          </p:cNvPr>
          <p:cNvPicPr>
            <a:picLocks noChangeAspect="1"/>
          </p:cNvPicPr>
          <p:nvPr/>
        </p:nvPicPr>
        <p:blipFill>
          <a:blip r:embed="rId2"/>
          <a:stretch>
            <a:fillRect/>
          </a:stretch>
        </p:blipFill>
        <p:spPr>
          <a:xfrm>
            <a:off x="864100" y="4204638"/>
            <a:ext cx="12013700" cy="5358462"/>
          </a:xfrm>
          <a:prstGeom prst="rect">
            <a:avLst/>
          </a:prstGeom>
        </p:spPr>
      </p:pic>
      <p:sp>
        <p:nvSpPr>
          <p:cNvPr id="5" name="Freeform 3">
            <a:extLst>
              <a:ext uri="{FF2B5EF4-FFF2-40B4-BE49-F238E27FC236}">
                <a16:creationId xmlns:a16="http://schemas.microsoft.com/office/drawing/2014/main" id="{FC92397D-52D2-0586-F43A-0DD98EF425DA}"/>
              </a:ext>
            </a:extLst>
          </p:cNvPr>
          <p:cNvSpPr/>
          <p:nvPr/>
        </p:nvSpPr>
        <p:spPr>
          <a:xfrm rot="15315992">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6" name="TextBox 6">
            <a:extLst>
              <a:ext uri="{FF2B5EF4-FFF2-40B4-BE49-F238E27FC236}">
                <a16:creationId xmlns:a16="http://schemas.microsoft.com/office/drawing/2014/main" id="{64A8C13B-5E78-C585-C8CC-1D66A07C8C49}"/>
              </a:ext>
            </a:extLst>
          </p:cNvPr>
          <p:cNvSpPr txBox="1"/>
          <p:nvPr/>
        </p:nvSpPr>
        <p:spPr>
          <a:xfrm>
            <a:off x="891316" y="723900"/>
            <a:ext cx="7490684" cy="1044773"/>
          </a:xfrm>
          <a:prstGeom prst="rect">
            <a:avLst/>
          </a:prstGeom>
        </p:spPr>
        <p:txBody>
          <a:bodyPr wrap="square" lIns="0" tIns="0" rIns="0" bIns="0" rtlCol="0" anchor="t">
            <a:spAutoFit/>
          </a:bodyPr>
          <a:lstStyle/>
          <a:p>
            <a:pPr algn="l">
              <a:lnSpc>
                <a:spcPts val="9000"/>
              </a:lnSpc>
            </a:pPr>
            <a:r>
              <a:rPr lang="en-US" sz="6000" dirty="0">
                <a:solidFill>
                  <a:srgbClr val="004AAD"/>
                </a:solidFill>
                <a:latin typeface="Montserrat Classic Bold"/>
              </a:rPr>
              <a:t>CAUSE</a:t>
            </a:r>
          </a:p>
        </p:txBody>
      </p:sp>
      <p:sp>
        <p:nvSpPr>
          <p:cNvPr id="7" name="Freeform 8">
            <a:extLst>
              <a:ext uri="{FF2B5EF4-FFF2-40B4-BE49-F238E27FC236}">
                <a16:creationId xmlns:a16="http://schemas.microsoft.com/office/drawing/2014/main" id="{1CD5E4A4-0D07-7698-5231-CEBA019FAFB5}"/>
              </a:ext>
            </a:extLst>
          </p:cNvPr>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9" name="TextBox 8">
            <a:extLst>
              <a:ext uri="{FF2B5EF4-FFF2-40B4-BE49-F238E27FC236}">
                <a16:creationId xmlns:a16="http://schemas.microsoft.com/office/drawing/2014/main" id="{D6925A91-A277-A8AF-DD3E-DA46D459AA44}"/>
              </a:ext>
            </a:extLst>
          </p:cNvPr>
          <p:cNvSpPr txBox="1"/>
          <p:nvPr/>
        </p:nvSpPr>
        <p:spPr>
          <a:xfrm>
            <a:off x="864100" y="2492399"/>
            <a:ext cx="13232899" cy="1200329"/>
          </a:xfrm>
          <a:prstGeom prst="rect">
            <a:avLst/>
          </a:prstGeom>
          <a:noFill/>
        </p:spPr>
        <p:txBody>
          <a:bodyPr wrap="square">
            <a:spAutoFit/>
          </a:bodyPr>
          <a:lstStyle/>
          <a:p>
            <a:pPr marL="285750" lvl="0" indent="-285750" algn="just" rtl="0">
              <a:spcBef>
                <a:spcPts val="0"/>
              </a:spcBef>
              <a:spcAft>
                <a:spcPts val="0"/>
              </a:spcAft>
              <a:buFont typeface="Arial" panose="020B0604020202020204" pitchFamily="34" charset="0"/>
              <a:buChar char="•"/>
            </a:pPr>
            <a:r>
              <a:rPr lang="en-IN" sz="3600" dirty="0">
                <a:solidFill>
                  <a:schemeClr val="dk1"/>
                </a:solidFill>
                <a:ea typeface="Arimo"/>
                <a:cs typeface="Arimo"/>
                <a:sym typeface="Arimo"/>
              </a:rPr>
              <a:t>From this chart, We get to know that the customers who is having low salary and having low balance plan to leave the bank.</a:t>
            </a:r>
          </a:p>
        </p:txBody>
      </p:sp>
    </p:spTree>
    <p:extLst>
      <p:ext uri="{BB962C8B-B14F-4D97-AF65-F5344CB8AC3E}">
        <p14:creationId xmlns:p14="http://schemas.microsoft.com/office/powerpoint/2010/main" val="3218952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1126066" y="3181035"/>
            <a:ext cx="5108089" cy="1399420"/>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r>
              <a:rPr lang="en-US" sz="8000" b="1" dirty="0"/>
              <a:t>  Tenure</a:t>
            </a:r>
            <a:endParaRPr lang="en-US" sz="6000" b="1" dirty="0">
              <a:solidFill>
                <a:srgbClr val="2E2E2E"/>
              </a:solidFill>
              <a:latin typeface="Montserrat Classic Bold"/>
            </a:endParaRPr>
          </a:p>
          <a:p>
            <a:endParaRPr lang="en-IN" sz="8000" b="1" dirty="0"/>
          </a:p>
        </p:txBody>
      </p:sp>
      <p:sp>
        <p:nvSpPr>
          <p:cNvPr id="12" name="TextBox 12"/>
          <p:cNvSpPr txBox="1"/>
          <p:nvPr/>
        </p:nvSpPr>
        <p:spPr>
          <a:xfrm>
            <a:off x="1028700" y="1190625"/>
            <a:ext cx="7110543" cy="1154162"/>
          </a:xfrm>
          <a:prstGeom prst="rect">
            <a:avLst/>
          </a:prstGeom>
        </p:spPr>
        <p:txBody>
          <a:bodyPr lIns="0" tIns="0" rIns="0" bIns="0" rtlCol="0" anchor="t">
            <a:spAutoFit/>
          </a:bodyPr>
          <a:lstStyle/>
          <a:p>
            <a:pPr algn="l">
              <a:lnSpc>
                <a:spcPts val="9000"/>
              </a:lnSpc>
            </a:pPr>
            <a:r>
              <a:rPr lang="en-US" sz="9000" dirty="0">
                <a:solidFill>
                  <a:srgbClr val="004AAD"/>
                </a:solidFill>
                <a:latin typeface="Montserrat Classic Bold"/>
              </a:rPr>
              <a:t>SOLUTION</a:t>
            </a:r>
          </a:p>
        </p:txBody>
      </p:sp>
      <p:sp>
        <p:nvSpPr>
          <p:cNvPr id="13" name="TextBox 13"/>
          <p:cNvSpPr txBox="1"/>
          <p:nvPr/>
        </p:nvSpPr>
        <p:spPr>
          <a:xfrm>
            <a:off x="1557468" y="5130800"/>
            <a:ext cx="11734663" cy="1846659"/>
          </a:xfrm>
          <a:prstGeom prst="rect">
            <a:avLst/>
          </a:prstGeom>
        </p:spPr>
        <p:txBody>
          <a:bodyPr wrap="square" lIns="0" tIns="0" rIns="0" bIns="0" rtlCol="0" anchor="t">
            <a:spAutoFit/>
          </a:bodyPr>
          <a:lstStyle/>
          <a:p>
            <a:pPr algn="just"/>
            <a:r>
              <a:rPr lang="en-US" sz="4000" dirty="0"/>
              <a:t>By increasing the tenure period for the customers who is having low salary, Customers could able to stay in the bank.</a:t>
            </a:r>
            <a:endParaRPr lang="en-IN" sz="4000" dirty="0"/>
          </a:p>
        </p:txBody>
      </p:sp>
      <p:sp>
        <p:nvSpPr>
          <p:cNvPr id="14" name="Freeform 14"/>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829B0D1C-DC06-022F-D3F1-4C4A4F13EA45}"/>
              </a:ext>
            </a:extLst>
          </p:cNvPr>
          <p:cNvSpPr/>
          <p:nvPr/>
        </p:nvSpPr>
        <p:spPr>
          <a:xfrm rot="15315992">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TextBox 6">
            <a:extLst>
              <a:ext uri="{FF2B5EF4-FFF2-40B4-BE49-F238E27FC236}">
                <a16:creationId xmlns:a16="http://schemas.microsoft.com/office/drawing/2014/main" id="{4B5004C5-0E4A-351F-496E-EFDE3B76BC50}"/>
              </a:ext>
            </a:extLst>
          </p:cNvPr>
          <p:cNvSpPr txBox="1"/>
          <p:nvPr/>
        </p:nvSpPr>
        <p:spPr>
          <a:xfrm>
            <a:off x="891316" y="723900"/>
            <a:ext cx="7490684" cy="999954"/>
          </a:xfrm>
          <a:prstGeom prst="rect">
            <a:avLst/>
          </a:prstGeom>
        </p:spPr>
        <p:txBody>
          <a:bodyPr wrap="square" lIns="0" tIns="0" rIns="0" bIns="0" rtlCol="0" anchor="t">
            <a:spAutoFit/>
          </a:bodyPr>
          <a:lstStyle/>
          <a:p>
            <a:pPr algn="l">
              <a:lnSpc>
                <a:spcPts val="9000"/>
              </a:lnSpc>
            </a:pPr>
            <a:r>
              <a:rPr lang="en-US" sz="5400" dirty="0">
                <a:solidFill>
                  <a:srgbClr val="004AAD"/>
                </a:solidFill>
                <a:latin typeface="Montserrat Classic Bold"/>
              </a:rPr>
              <a:t>ANOTHER CAUSE</a:t>
            </a:r>
          </a:p>
        </p:txBody>
      </p:sp>
      <p:sp>
        <p:nvSpPr>
          <p:cNvPr id="4" name="Freeform 8">
            <a:extLst>
              <a:ext uri="{FF2B5EF4-FFF2-40B4-BE49-F238E27FC236}">
                <a16:creationId xmlns:a16="http://schemas.microsoft.com/office/drawing/2014/main" id="{9A628A0D-3509-46C4-9A66-FEF4A84AFB7A}"/>
              </a:ext>
            </a:extLst>
          </p:cNvPr>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pic>
        <p:nvPicPr>
          <p:cNvPr id="8" name="Picture 7">
            <a:extLst>
              <a:ext uri="{FF2B5EF4-FFF2-40B4-BE49-F238E27FC236}">
                <a16:creationId xmlns:a16="http://schemas.microsoft.com/office/drawing/2014/main" id="{16828234-4B80-0427-ACB2-0DA2ACD2751A}"/>
              </a:ext>
            </a:extLst>
          </p:cNvPr>
          <p:cNvPicPr>
            <a:picLocks noChangeAspect="1"/>
          </p:cNvPicPr>
          <p:nvPr/>
        </p:nvPicPr>
        <p:blipFill>
          <a:blip r:embed="rId6"/>
          <a:stretch>
            <a:fillRect/>
          </a:stretch>
        </p:blipFill>
        <p:spPr>
          <a:xfrm>
            <a:off x="762000" y="2705100"/>
            <a:ext cx="9243284" cy="5717178"/>
          </a:xfrm>
          <a:prstGeom prst="rect">
            <a:avLst/>
          </a:prstGeom>
        </p:spPr>
      </p:pic>
      <p:sp>
        <p:nvSpPr>
          <p:cNvPr id="10" name="TextBox 9">
            <a:extLst>
              <a:ext uri="{FF2B5EF4-FFF2-40B4-BE49-F238E27FC236}">
                <a16:creationId xmlns:a16="http://schemas.microsoft.com/office/drawing/2014/main" id="{488C221E-400C-7F20-21D8-310601284FD3}"/>
              </a:ext>
            </a:extLst>
          </p:cNvPr>
          <p:cNvSpPr txBox="1"/>
          <p:nvPr/>
        </p:nvSpPr>
        <p:spPr>
          <a:xfrm>
            <a:off x="10287000" y="2476500"/>
            <a:ext cx="7543800" cy="6186309"/>
          </a:xfrm>
          <a:prstGeom prst="rect">
            <a:avLst/>
          </a:prstGeom>
          <a:noFill/>
        </p:spPr>
        <p:txBody>
          <a:bodyPr wrap="square">
            <a:spAutoFit/>
          </a:bodyPr>
          <a:lstStyle/>
          <a:p>
            <a:pPr marL="285750" lvl="0" indent="-285750" algn="just" rtl="0">
              <a:spcBef>
                <a:spcPts val="0"/>
              </a:spcBef>
              <a:spcAft>
                <a:spcPts val="0"/>
              </a:spcAft>
              <a:buFont typeface="Arial" panose="020B0604020202020204" pitchFamily="34" charset="0"/>
              <a:buChar char="•"/>
            </a:pPr>
            <a:r>
              <a:rPr lang="en-US" sz="3600" dirty="0">
                <a:solidFill>
                  <a:schemeClr val="dk1"/>
                </a:solidFill>
                <a:ea typeface="Arimo"/>
                <a:cs typeface="Arimo"/>
                <a:sym typeface="Arimo"/>
              </a:rPr>
              <a:t>The person who are buying 4 products or 1 products are exiting the bank.</a:t>
            </a:r>
          </a:p>
          <a:p>
            <a:pPr marL="285750" lvl="0" indent="-285750" algn="just" rtl="0">
              <a:spcBef>
                <a:spcPts val="0"/>
              </a:spcBef>
              <a:spcAft>
                <a:spcPts val="0"/>
              </a:spcAft>
              <a:buFont typeface="Arial" panose="020B0604020202020204" pitchFamily="34" charset="0"/>
              <a:buChar char="•"/>
            </a:pPr>
            <a:r>
              <a:rPr lang="en-US" sz="3600" dirty="0">
                <a:solidFill>
                  <a:schemeClr val="dk1"/>
                </a:solidFill>
                <a:ea typeface="Arimo"/>
                <a:cs typeface="Arimo"/>
                <a:sym typeface="Arimo"/>
              </a:rPr>
              <a:t>The person who are having 2 products likely to retained in the bank.</a:t>
            </a:r>
          </a:p>
          <a:p>
            <a:pPr marL="285750" lvl="0" indent="-285750" algn="just" rtl="0">
              <a:spcBef>
                <a:spcPts val="0"/>
              </a:spcBef>
              <a:spcAft>
                <a:spcPts val="0"/>
              </a:spcAft>
              <a:buFont typeface="Arial" panose="020B0604020202020204" pitchFamily="34" charset="0"/>
              <a:buChar char="•"/>
            </a:pPr>
            <a:r>
              <a:rPr lang="en-US" sz="3600" dirty="0">
                <a:solidFill>
                  <a:schemeClr val="dk1"/>
                </a:solidFill>
                <a:ea typeface="Arimo"/>
                <a:cs typeface="Arimo"/>
                <a:sym typeface="Arimo"/>
              </a:rPr>
              <a:t>This could be resolved by offering a way that the customers who buys products should buy Minimum of 1 product and also maximum of 4 products</a:t>
            </a:r>
          </a:p>
        </p:txBody>
      </p:sp>
    </p:spTree>
    <p:extLst>
      <p:ext uri="{BB962C8B-B14F-4D97-AF65-F5344CB8AC3E}">
        <p14:creationId xmlns:p14="http://schemas.microsoft.com/office/powerpoint/2010/main" val="1893477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0537AE5-24A0-C357-C737-A21D07BE9B87}"/>
              </a:ext>
            </a:extLst>
          </p:cNvPr>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6">
            <a:extLst>
              <a:ext uri="{FF2B5EF4-FFF2-40B4-BE49-F238E27FC236}">
                <a16:creationId xmlns:a16="http://schemas.microsoft.com/office/drawing/2014/main" id="{02680035-AAA9-DF55-FC89-DBE840E23A0A}"/>
              </a:ext>
            </a:extLst>
          </p:cNvPr>
          <p:cNvSpPr/>
          <p:nvPr/>
        </p:nvSpPr>
        <p:spPr>
          <a:xfrm flipH="1">
            <a:off x="1126065" y="2548223"/>
            <a:ext cx="4835316" cy="1399420"/>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r>
              <a:rPr lang="en-US" sz="8000" b="1" dirty="0"/>
              <a:t>   2019</a:t>
            </a:r>
            <a:endParaRPr lang="en-US" sz="6000" b="1" dirty="0">
              <a:solidFill>
                <a:srgbClr val="2E2E2E"/>
              </a:solidFill>
              <a:latin typeface="Montserrat Classic Bold"/>
            </a:endParaRPr>
          </a:p>
          <a:p>
            <a:endParaRPr lang="en-IN" sz="8000" b="1" dirty="0"/>
          </a:p>
        </p:txBody>
      </p:sp>
      <p:sp>
        <p:nvSpPr>
          <p:cNvPr id="4" name="TextBox 12">
            <a:extLst>
              <a:ext uri="{FF2B5EF4-FFF2-40B4-BE49-F238E27FC236}">
                <a16:creationId xmlns:a16="http://schemas.microsoft.com/office/drawing/2014/main" id="{6F47FBD8-4908-9953-8EAC-5E83FED7699D}"/>
              </a:ext>
            </a:extLst>
          </p:cNvPr>
          <p:cNvSpPr txBox="1"/>
          <p:nvPr/>
        </p:nvSpPr>
        <p:spPr>
          <a:xfrm>
            <a:off x="673908" y="525354"/>
            <a:ext cx="9334500" cy="999954"/>
          </a:xfrm>
          <a:prstGeom prst="rect">
            <a:avLst/>
          </a:prstGeom>
        </p:spPr>
        <p:txBody>
          <a:bodyPr wrap="square" lIns="0" tIns="0" rIns="0" bIns="0" rtlCol="0" anchor="t">
            <a:spAutoFit/>
          </a:bodyPr>
          <a:lstStyle/>
          <a:p>
            <a:pPr algn="l">
              <a:lnSpc>
                <a:spcPts val="9000"/>
              </a:lnSpc>
            </a:pPr>
            <a:r>
              <a:rPr lang="en-US" sz="5400" dirty="0">
                <a:solidFill>
                  <a:srgbClr val="004AAD"/>
                </a:solidFill>
                <a:latin typeface="Montserrat Classic Bold"/>
              </a:rPr>
              <a:t>YEAR WISE EXIT COUNT</a:t>
            </a:r>
          </a:p>
        </p:txBody>
      </p:sp>
      <p:sp>
        <p:nvSpPr>
          <p:cNvPr id="5" name="Freeform 14">
            <a:extLst>
              <a:ext uri="{FF2B5EF4-FFF2-40B4-BE49-F238E27FC236}">
                <a16:creationId xmlns:a16="http://schemas.microsoft.com/office/drawing/2014/main" id="{135B68F8-9D49-62AE-06F1-DF46863BD894}"/>
              </a:ext>
            </a:extLst>
          </p:cNvPr>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FE9753A6-B8D0-7FCB-DAF5-F178A7AD27D1}"/>
              </a:ext>
            </a:extLst>
          </p:cNvPr>
          <p:cNvSpPr/>
          <p:nvPr/>
        </p:nvSpPr>
        <p:spPr>
          <a:xfrm flipH="1">
            <a:off x="12151211" y="6362700"/>
            <a:ext cx="5108089" cy="1399420"/>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r>
              <a:rPr lang="en-US" sz="8000" b="1" dirty="0"/>
              <a:t>  2016</a:t>
            </a:r>
            <a:endParaRPr lang="en-US" sz="6000" b="1" dirty="0">
              <a:solidFill>
                <a:srgbClr val="2E2E2E"/>
              </a:solidFill>
              <a:latin typeface="Montserrat Classic Bold"/>
            </a:endParaRPr>
          </a:p>
          <a:p>
            <a:endParaRPr lang="en-IN" sz="8000" b="1" dirty="0"/>
          </a:p>
        </p:txBody>
      </p:sp>
      <p:sp>
        <p:nvSpPr>
          <p:cNvPr id="7" name="Freeform 6">
            <a:extLst>
              <a:ext uri="{FF2B5EF4-FFF2-40B4-BE49-F238E27FC236}">
                <a16:creationId xmlns:a16="http://schemas.microsoft.com/office/drawing/2014/main" id="{FE148AA0-26DA-FBD2-BE2B-D44B24A996CE}"/>
              </a:ext>
            </a:extLst>
          </p:cNvPr>
          <p:cNvSpPr/>
          <p:nvPr/>
        </p:nvSpPr>
        <p:spPr>
          <a:xfrm flipH="1">
            <a:off x="1028700" y="6362700"/>
            <a:ext cx="5108089" cy="1399420"/>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r>
              <a:rPr lang="en-US" sz="8000" b="1" dirty="0"/>
              <a:t>  2017</a:t>
            </a:r>
            <a:endParaRPr lang="en-US" sz="6000" b="1" dirty="0">
              <a:solidFill>
                <a:srgbClr val="2E2E2E"/>
              </a:solidFill>
              <a:latin typeface="Montserrat Classic Bold"/>
            </a:endParaRPr>
          </a:p>
          <a:p>
            <a:endParaRPr lang="en-IN" sz="8000" b="1" dirty="0"/>
          </a:p>
        </p:txBody>
      </p:sp>
      <p:sp>
        <p:nvSpPr>
          <p:cNvPr id="8" name="Freeform 6">
            <a:extLst>
              <a:ext uri="{FF2B5EF4-FFF2-40B4-BE49-F238E27FC236}">
                <a16:creationId xmlns:a16="http://schemas.microsoft.com/office/drawing/2014/main" id="{ACA07D29-F716-D164-D854-D99A292687D3}"/>
              </a:ext>
            </a:extLst>
          </p:cNvPr>
          <p:cNvSpPr/>
          <p:nvPr/>
        </p:nvSpPr>
        <p:spPr>
          <a:xfrm flipH="1">
            <a:off x="11734800" y="2359194"/>
            <a:ext cx="5108089" cy="1399420"/>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r>
              <a:rPr lang="en-US" sz="8000" b="1" dirty="0"/>
              <a:t>  2018</a:t>
            </a:r>
            <a:endParaRPr lang="en-US" sz="6000" b="1" dirty="0">
              <a:solidFill>
                <a:srgbClr val="2E2E2E"/>
              </a:solidFill>
              <a:latin typeface="Montserrat Classic Bold"/>
            </a:endParaRPr>
          </a:p>
          <a:p>
            <a:endParaRPr lang="en-IN" sz="8000" b="1" dirty="0"/>
          </a:p>
        </p:txBody>
      </p:sp>
      <p:sp>
        <p:nvSpPr>
          <p:cNvPr id="9" name="TextBox 8">
            <a:extLst>
              <a:ext uri="{FF2B5EF4-FFF2-40B4-BE49-F238E27FC236}">
                <a16:creationId xmlns:a16="http://schemas.microsoft.com/office/drawing/2014/main" id="{B2FD920C-4626-08F0-60D1-DE1B8DD76B40}"/>
              </a:ext>
            </a:extLst>
          </p:cNvPr>
          <p:cNvSpPr txBox="1"/>
          <p:nvPr/>
        </p:nvSpPr>
        <p:spPr>
          <a:xfrm>
            <a:off x="311259" y="3990978"/>
            <a:ext cx="8420190" cy="1569660"/>
          </a:xfrm>
          <a:prstGeom prst="rect">
            <a:avLst/>
          </a:prstGeom>
          <a:noFill/>
        </p:spPr>
        <p:txBody>
          <a:bodyPr wrap="none" rtlCol="0">
            <a:spAutoFit/>
          </a:bodyPr>
          <a:lstStyle/>
          <a:p>
            <a:r>
              <a:rPr lang="en-US" sz="3200" dirty="0">
                <a:solidFill>
                  <a:schemeClr val="dk1"/>
                </a:solidFill>
                <a:ea typeface="Arimo"/>
                <a:cs typeface="Arimo"/>
                <a:sym typeface="Arimo"/>
              </a:rPr>
              <a:t>We are facing highest churn rate as </a:t>
            </a:r>
            <a:r>
              <a:rPr lang="en-US" sz="3200" dirty="0">
                <a:solidFill>
                  <a:schemeClr val="dk1"/>
                </a:solidFill>
                <a:highlight>
                  <a:srgbClr val="FFFF00"/>
                </a:highlight>
                <a:ea typeface="Arimo"/>
                <a:cs typeface="Arimo"/>
                <a:sym typeface="Arimo"/>
              </a:rPr>
              <a:t>658</a:t>
            </a:r>
            <a:r>
              <a:rPr lang="en-US" sz="3200" dirty="0">
                <a:solidFill>
                  <a:schemeClr val="dk1"/>
                </a:solidFill>
                <a:ea typeface="Arimo"/>
                <a:cs typeface="Arimo"/>
                <a:sym typeface="Arimo"/>
              </a:rPr>
              <a:t> accounts </a:t>
            </a:r>
          </a:p>
          <a:p>
            <a:r>
              <a:rPr lang="en-US" sz="3200" dirty="0">
                <a:solidFill>
                  <a:schemeClr val="dk1"/>
                </a:solidFill>
                <a:ea typeface="Arimo"/>
                <a:cs typeface="Arimo"/>
                <a:sym typeface="Arimo"/>
              </a:rPr>
              <a:t>in the current year</a:t>
            </a:r>
          </a:p>
          <a:p>
            <a:endParaRPr lang="en-IN" sz="3200" dirty="0"/>
          </a:p>
        </p:txBody>
      </p:sp>
      <p:sp>
        <p:nvSpPr>
          <p:cNvPr id="10" name="TextBox 9">
            <a:extLst>
              <a:ext uri="{FF2B5EF4-FFF2-40B4-BE49-F238E27FC236}">
                <a16:creationId xmlns:a16="http://schemas.microsoft.com/office/drawing/2014/main" id="{FED4BCA8-10B0-1FF2-B1CA-DCC608A69CF4}"/>
              </a:ext>
            </a:extLst>
          </p:cNvPr>
          <p:cNvSpPr txBox="1"/>
          <p:nvPr/>
        </p:nvSpPr>
        <p:spPr>
          <a:xfrm>
            <a:off x="9751510" y="3990978"/>
            <a:ext cx="8593443" cy="584775"/>
          </a:xfrm>
          <a:prstGeom prst="rect">
            <a:avLst/>
          </a:prstGeom>
          <a:noFill/>
        </p:spPr>
        <p:txBody>
          <a:bodyPr wrap="none" rtlCol="0">
            <a:spAutoFit/>
          </a:bodyPr>
          <a:lstStyle/>
          <a:p>
            <a:pPr marL="0" lvl="0" indent="0" algn="l" rtl="0">
              <a:spcBef>
                <a:spcPts val="0"/>
              </a:spcBef>
              <a:spcAft>
                <a:spcPts val="0"/>
              </a:spcAft>
              <a:buNone/>
            </a:pPr>
            <a:r>
              <a:rPr lang="en-US" sz="3200" dirty="0">
                <a:solidFill>
                  <a:schemeClr val="dk1"/>
                </a:solidFill>
                <a:ea typeface="Arimo"/>
                <a:cs typeface="Arimo"/>
                <a:sym typeface="Arimo"/>
              </a:rPr>
              <a:t>In the year 2018, </a:t>
            </a:r>
            <a:r>
              <a:rPr lang="en-US" sz="3200" dirty="0">
                <a:solidFill>
                  <a:schemeClr val="dk1"/>
                </a:solidFill>
                <a:highlight>
                  <a:srgbClr val="FFFF00"/>
                </a:highlight>
                <a:ea typeface="Arimo"/>
                <a:cs typeface="Arimo"/>
                <a:sym typeface="Arimo"/>
              </a:rPr>
              <a:t>524</a:t>
            </a:r>
            <a:r>
              <a:rPr lang="en-US" sz="3200" dirty="0">
                <a:solidFill>
                  <a:schemeClr val="dk1"/>
                </a:solidFill>
                <a:ea typeface="Arimo"/>
                <a:cs typeface="Arimo"/>
                <a:sym typeface="Arimo"/>
              </a:rPr>
              <a:t> accounts have been churned</a:t>
            </a:r>
          </a:p>
        </p:txBody>
      </p:sp>
      <p:sp>
        <p:nvSpPr>
          <p:cNvPr id="12" name="TextBox 11">
            <a:extLst>
              <a:ext uri="{FF2B5EF4-FFF2-40B4-BE49-F238E27FC236}">
                <a16:creationId xmlns:a16="http://schemas.microsoft.com/office/drawing/2014/main" id="{7833FD5B-A16F-0D74-AB1D-0CE34D8BAAEB}"/>
              </a:ext>
            </a:extLst>
          </p:cNvPr>
          <p:cNvSpPr txBox="1"/>
          <p:nvPr/>
        </p:nvSpPr>
        <p:spPr>
          <a:xfrm>
            <a:off x="12268200" y="8162916"/>
            <a:ext cx="5852153" cy="954107"/>
          </a:xfrm>
          <a:prstGeom prst="rect">
            <a:avLst/>
          </a:prstGeom>
          <a:noFill/>
        </p:spPr>
        <p:txBody>
          <a:bodyPr wrap="square">
            <a:spAutoFit/>
          </a:bodyPr>
          <a:lstStyle/>
          <a:p>
            <a:pPr marL="0" lvl="0" indent="0" algn="l" rtl="0">
              <a:spcBef>
                <a:spcPts val="0"/>
              </a:spcBef>
              <a:spcAft>
                <a:spcPts val="0"/>
              </a:spcAft>
              <a:buNone/>
            </a:pPr>
            <a:r>
              <a:rPr lang="en-US" sz="2800" dirty="0">
                <a:solidFill>
                  <a:schemeClr val="dk1"/>
                </a:solidFill>
                <a:highlight>
                  <a:srgbClr val="FFFF00"/>
                </a:highlight>
                <a:ea typeface="Arimo"/>
                <a:cs typeface="Arimo"/>
                <a:sym typeface="Arimo"/>
              </a:rPr>
              <a:t>376</a:t>
            </a:r>
            <a:r>
              <a:rPr lang="en-US" sz="2800" dirty="0">
                <a:solidFill>
                  <a:schemeClr val="dk1"/>
                </a:solidFill>
                <a:ea typeface="Arimo"/>
                <a:cs typeface="Arimo"/>
                <a:sym typeface="Arimo"/>
              </a:rPr>
              <a:t> customers have exited in the year 2016</a:t>
            </a:r>
          </a:p>
        </p:txBody>
      </p:sp>
      <p:sp>
        <p:nvSpPr>
          <p:cNvPr id="14" name="TextBox 13">
            <a:extLst>
              <a:ext uri="{FF2B5EF4-FFF2-40B4-BE49-F238E27FC236}">
                <a16:creationId xmlns:a16="http://schemas.microsoft.com/office/drawing/2014/main" id="{C8CFA999-EAE1-C118-D502-8332F69E6D4F}"/>
              </a:ext>
            </a:extLst>
          </p:cNvPr>
          <p:cNvSpPr txBox="1"/>
          <p:nvPr/>
        </p:nvSpPr>
        <p:spPr>
          <a:xfrm>
            <a:off x="1524000" y="7867949"/>
            <a:ext cx="3816362" cy="523220"/>
          </a:xfrm>
          <a:prstGeom prst="rect">
            <a:avLst/>
          </a:prstGeom>
          <a:noFill/>
        </p:spPr>
        <p:txBody>
          <a:bodyPr wrap="square">
            <a:spAutoFit/>
          </a:bodyPr>
          <a:lstStyle/>
          <a:p>
            <a:pPr marL="0" lvl="0" indent="0" algn="l" rtl="0">
              <a:spcBef>
                <a:spcPts val="0"/>
              </a:spcBef>
              <a:spcAft>
                <a:spcPts val="0"/>
              </a:spcAft>
              <a:buNone/>
            </a:pPr>
            <a:r>
              <a:rPr lang="en-IN" sz="2800" dirty="0">
                <a:solidFill>
                  <a:schemeClr val="dk1"/>
                </a:solidFill>
                <a:highlight>
                  <a:srgbClr val="FFFF00"/>
                </a:highlight>
                <a:ea typeface="Arimo"/>
                <a:cs typeface="Arimo"/>
                <a:sym typeface="Arimo"/>
              </a:rPr>
              <a:t>479</a:t>
            </a:r>
            <a:r>
              <a:rPr lang="en-IN" sz="2800" dirty="0">
                <a:solidFill>
                  <a:schemeClr val="dk1"/>
                </a:solidFill>
                <a:ea typeface="Arimo"/>
                <a:cs typeface="Arimo"/>
                <a:sym typeface="Arimo"/>
              </a:rPr>
              <a:t> accounts are exited</a:t>
            </a:r>
          </a:p>
        </p:txBody>
      </p:sp>
    </p:spTree>
    <p:extLst>
      <p:ext uri="{BB962C8B-B14F-4D97-AF65-F5344CB8AC3E}">
        <p14:creationId xmlns:p14="http://schemas.microsoft.com/office/powerpoint/2010/main" val="3426959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F72825D-F4D7-3DE5-F1DC-AD9D6874D4FC}"/>
              </a:ext>
            </a:extLst>
          </p:cNvPr>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4" name="Freeform 14">
            <a:extLst>
              <a:ext uri="{FF2B5EF4-FFF2-40B4-BE49-F238E27FC236}">
                <a16:creationId xmlns:a16="http://schemas.microsoft.com/office/drawing/2014/main" id="{8F680997-0D92-2970-E918-302204E59B78}"/>
              </a:ext>
            </a:extLst>
          </p:cNvPr>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5" name="Freeform 6">
            <a:extLst>
              <a:ext uri="{FF2B5EF4-FFF2-40B4-BE49-F238E27FC236}">
                <a16:creationId xmlns:a16="http://schemas.microsoft.com/office/drawing/2014/main" id="{5288BD7B-171A-5928-10B2-D1F675F58B69}"/>
              </a:ext>
            </a:extLst>
          </p:cNvPr>
          <p:cNvSpPr/>
          <p:nvPr/>
        </p:nvSpPr>
        <p:spPr>
          <a:xfrm flipH="1">
            <a:off x="3886200" y="1165762"/>
            <a:ext cx="6206916" cy="1399420"/>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r>
              <a:rPr lang="en-US" sz="8000" b="1" dirty="0"/>
              <a:t> </a:t>
            </a:r>
            <a:r>
              <a:rPr lang="en" sz="9600" dirty="0"/>
              <a:t>99086.13</a:t>
            </a:r>
            <a:endParaRPr lang="en-US" sz="6000" b="1" dirty="0">
              <a:latin typeface="Montserrat Classic Bold"/>
            </a:endParaRPr>
          </a:p>
          <a:p>
            <a:endParaRPr lang="en-IN" sz="8000" b="1" dirty="0"/>
          </a:p>
        </p:txBody>
      </p:sp>
      <p:sp>
        <p:nvSpPr>
          <p:cNvPr id="6" name="Freeform 6">
            <a:extLst>
              <a:ext uri="{FF2B5EF4-FFF2-40B4-BE49-F238E27FC236}">
                <a16:creationId xmlns:a16="http://schemas.microsoft.com/office/drawing/2014/main" id="{07ABE046-B4C0-26C3-B223-B41DB6179DC4}"/>
              </a:ext>
            </a:extLst>
          </p:cNvPr>
          <p:cNvSpPr/>
          <p:nvPr/>
        </p:nvSpPr>
        <p:spPr>
          <a:xfrm flipH="1">
            <a:off x="4342550" y="3703575"/>
            <a:ext cx="5944449" cy="1399420"/>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r>
              <a:rPr lang="en-US" sz="5400" b="1" dirty="0"/>
              <a:t>   </a:t>
            </a:r>
            <a:r>
              <a:rPr lang="en" sz="8800" b="1" dirty="0"/>
              <a:t>100970.14</a:t>
            </a:r>
            <a:endParaRPr lang="en-US" sz="3600" b="1" dirty="0">
              <a:latin typeface="Montserrat Classic Bold"/>
            </a:endParaRPr>
          </a:p>
        </p:txBody>
      </p:sp>
      <p:sp>
        <p:nvSpPr>
          <p:cNvPr id="7" name="Freeform 6">
            <a:extLst>
              <a:ext uri="{FF2B5EF4-FFF2-40B4-BE49-F238E27FC236}">
                <a16:creationId xmlns:a16="http://schemas.microsoft.com/office/drawing/2014/main" id="{54C38E7A-E876-18D7-2104-431E9F0C697B}"/>
              </a:ext>
            </a:extLst>
          </p:cNvPr>
          <p:cNvSpPr/>
          <p:nvPr/>
        </p:nvSpPr>
        <p:spPr>
          <a:xfrm flipH="1">
            <a:off x="4724400" y="6336756"/>
            <a:ext cx="5715000" cy="1399420"/>
          </a:xfrm>
          <a:custGeom>
            <a:avLst/>
            <a:gdLst/>
            <a:ahLst/>
            <a:cxnLst/>
            <a:rect l="l" t="t" r="r" b="b"/>
            <a:pathLst>
              <a:path w="1475610" h="665240">
                <a:moveTo>
                  <a:pt x="1475609" y="0"/>
                </a:moveTo>
                <a:lnTo>
                  <a:pt x="0" y="0"/>
                </a:lnTo>
                <a:lnTo>
                  <a:pt x="0" y="665240"/>
                </a:lnTo>
                <a:lnTo>
                  <a:pt x="1475609" y="665240"/>
                </a:lnTo>
                <a:lnTo>
                  <a:pt x="147560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r>
              <a:rPr lang="en-US" sz="5400" b="1" dirty="0"/>
              <a:t>   </a:t>
            </a:r>
            <a:r>
              <a:rPr lang="en" sz="8800" b="1" dirty="0"/>
              <a:t>101912.67</a:t>
            </a:r>
            <a:endParaRPr lang="en" sz="6600" b="1" dirty="0"/>
          </a:p>
        </p:txBody>
      </p:sp>
      <p:sp>
        <p:nvSpPr>
          <p:cNvPr id="8" name="Google Shape;1820;p60">
            <a:extLst>
              <a:ext uri="{FF2B5EF4-FFF2-40B4-BE49-F238E27FC236}">
                <a16:creationId xmlns:a16="http://schemas.microsoft.com/office/drawing/2014/main" id="{97B61CA7-3A26-C6D7-5106-F1236759D069}"/>
              </a:ext>
            </a:extLst>
          </p:cNvPr>
          <p:cNvSpPr/>
          <p:nvPr/>
        </p:nvSpPr>
        <p:spPr>
          <a:xfrm>
            <a:off x="3352800" y="2565182"/>
            <a:ext cx="8669325" cy="72729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algn="ctr">
              <a:lnSpc>
                <a:spcPct val="150000"/>
              </a:lnSpc>
            </a:pPr>
            <a:r>
              <a:rPr lang="en-US" sz="2800" dirty="0">
                <a:solidFill>
                  <a:schemeClr val="bg1"/>
                </a:solidFill>
              </a:rPr>
              <a:t>YEAR 2019 AVERAGE ESTIMATED SALARY</a:t>
            </a:r>
          </a:p>
        </p:txBody>
      </p:sp>
      <p:sp>
        <p:nvSpPr>
          <p:cNvPr id="9" name="Google Shape;1820;p60">
            <a:extLst>
              <a:ext uri="{FF2B5EF4-FFF2-40B4-BE49-F238E27FC236}">
                <a16:creationId xmlns:a16="http://schemas.microsoft.com/office/drawing/2014/main" id="{4962E087-EF37-D16C-7C68-836E8ED2C53A}"/>
              </a:ext>
            </a:extLst>
          </p:cNvPr>
          <p:cNvSpPr/>
          <p:nvPr/>
        </p:nvSpPr>
        <p:spPr>
          <a:xfrm>
            <a:off x="3352799" y="5098503"/>
            <a:ext cx="8669325" cy="72729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algn="ctr">
              <a:lnSpc>
                <a:spcPct val="150000"/>
              </a:lnSpc>
            </a:pPr>
            <a:r>
              <a:rPr lang="en-US" sz="2800" dirty="0">
                <a:solidFill>
                  <a:schemeClr val="bg1"/>
                </a:solidFill>
              </a:rPr>
              <a:t>YEAR 2018 AVERAGE ESTIMATED SALARY</a:t>
            </a:r>
          </a:p>
        </p:txBody>
      </p:sp>
      <p:sp>
        <p:nvSpPr>
          <p:cNvPr id="10" name="Google Shape;1820;p60">
            <a:extLst>
              <a:ext uri="{FF2B5EF4-FFF2-40B4-BE49-F238E27FC236}">
                <a16:creationId xmlns:a16="http://schemas.microsoft.com/office/drawing/2014/main" id="{46B35E99-C1A4-4CDF-E582-C31B6D3F4900}"/>
              </a:ext>
            </a:extLst>
          </p:cNvPr>
          <p:cNvSpPr/>
          <p:nvPr/>
        </p:nvSpPr>
        <p:spPr>
          <a:xfrm>
            <a:off x="2866237" y="7748093"/>
            <a:ext cx="9431325" cy="72729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algn="ctr">
              <a:lnSpc>
                <a:spcPct val="150000"/>
              </a:lnSpc>
            </a:pPr>
            <a:r>
              <a:rPr lang="en-US" sz="2800" dirty="0">
                <a:solidFill>
                  <a:schemeClr val="bg1"/>
                </a:solidFill>
              </a:rPr>
              <a:t>YEAR 2017 AVERAGE ESTIMATED SALARY</a:t>
            </a:r>
          </a:p>
        </p:txBody>
      </p:sp>
      <p:sp>
        <p:nvSpPr>
          <p:cNvPr id="11" name="TextBox 10">
            <a:extLst>
              <a:ext uri="{FF2B5EF4-FFF2-40B4-BE49-F238E27FC236}">
                <a16:creationId xmlns:a16="http://schemas.microsoft.com/office/drawing/2014/main" id="{DAF6F30A-78C2-ECAB-78BF-82517669C6EB}"/>
              </a:ext>
            </a:extLst>
          </p:cNvPr>
          <p:cNvSpPr txBox="1"/>
          <p:nvPr/>
        </p:nvSpPr>
        <p:spPr>
          <a:xfrm>
            <a:off x="12617767" y="2967939"/>
            <a:ext cx="5213034" cy="4524315"/>
          </a:xfrm>
          <a:prstGeom prst="rect">
            <a:avLst/>
          </a:prstGeom>
          <a:noFill/>
        </p:spPr>
        <p:txBody>
          <a:bodyPr wrap="square" rtlCol="0">
            <a:spAutoFit/>
          </a:bodyPr>
          <a:lstStyle/>
          <a:p>
            <a:r>
              <a:rPr lang="en-US" sz="3200" dirty="0"/>
              <a:t>From the above two slide, we can identify that there is dip in average salary of customers from the year 2017 to 2019. With the correlation of decreasing average salary, the churn rate seems to be increasing. </a:t>
            </a:r>
          </a:p>
          <a:p>
            <a:endParaRPr lang="en-IN" sz="3200" dirty="0"/>
          </a:p>
        </p:txBody>
      </p:sp>
    </p:spTree>
    <p:extLst>
      <p:ext uri="{BB962C8B-B14F-4D97-AF65-F5344CB8AC3E}">
        <p14:creationId xmlns:p14="http://schemas.microsoft.com/office/powerpoint/2010/main" val="4133579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27F50BE-DF08-F05C-4860-A1FCCB72F6BF}"/>
              </a:ext>
            </a:extLst>
          </p:cNvPr>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6" name="TextBox 12">
            <a:extLst>
              <a:ext uri="{FF2B5EF4-FFF2-40B4-BE49-F238E27FC236}">
                <a16:creationId xmlns:a16="http://schemas.microsoft.com/office/drawing/2014/main" id="{70AEE85A-96CF-ACD0-E444-2397968271E8}"/>
              </a:ext>
            </a:extLst>
          </p:cNvPr>
          <p:cNvSpPr txBox="1"/>
          <p:nvPr/>
        </p:nvSpPr>
        <p:spPr>
          <a:xfrm>
            <a:off x="673908" y="525354"/>
            <a:ext cx="9334500" cy="999954"/>
          </a:xfrm>
          <a:prstGeom prst="rect">
            <a:avLst/>
          </a:prstGeom>
        </p:spPr>
        <p:txBody>
          <a:bodyPr wrap="square" lIns="0" tIns="0" rIns="0" bIns="0" rtlCol="0" anchor="t">
            <a:spAutoFit/>
          </a:bodyPr>
          <a:lstStyle/>
          <a:p>
            <a:pPr algn="l">
              <a:lnSpc>
                <a:spcPts val="9000"/>
              </a:lnSpc>
            </a:pPr>
            <a:r>
              <a:rPr lang="en-US" sz="5400" dirty="0">
                <a:solidFill>
                  <a:srgbClr val="004AAD"/>
                </a:solidFill>
                <a:latin typeface="Montserrat Classic Bold"/>
              </a:rPr>
              <a:t>Observations:</a:t>
            </a:r>
          </a:p>
        </p:txBody>
      </p:sp>
      <p:sp>
        <p:nvSpPr>
          <p:cNvPr id="10" name="TextBox 9">
            <a:extLst>
              <a:ext uri="{FF2B5EF4-FFF2-40B4-BE49-F238E27FC236}">
                <a16:creationId xmlns:a16="http://schemas.microsoft.com/office/drawing/2014/main" id="{C7626725-4E93-B6E2-414A-78EB8624243F}"/>
              </a:ext>
            </a:extLst>
          </p:cNvPr>
          <p:cNvSpPr txBox="1"/>
          <p:nvPr/>
        </p:nvSpPr>
        <p:spPr>
          <a:xfrm>
            <a:off x="9680512" y="2656260"/>
            <a:ext cx="5943600" cy="2862322"/>
          </a:xfrm>
          <a:prstGeom prst="rect">
            <a:avLst/>
          </a:prstGeom>
          <a:noFill/>
        </p:spPr>
        <p:txBody>
          <a:bodyPr wrap="square">
            <a:spAutoFit/>
          </a:bodyPr>
          <a:lstStyle/>
          <a:p>
            <a:pPr>
              <a:buFont typeface="Arial" panose="020B0604020202020204" pitchFamily="34" charset="0"/>
              <a:buChar char="•"/>
            </a:pPr>
            <a:r>
              <a:rPr lang="en-US" sz="3600" b="1" dirty="0"/>
              <a:t>Overall Churn Rate: </a:t>
            </a:r>
            <a:r>
              <a:rPr lang="en-US" sz="3600" dirty="0"/>
              <a:t>20.37%</a:t>
            </a:r>
          </a:p>
          <a:p>
            <a:pPr>
              <a:buFont typeface="Arial" panose="020B0604020202020204" pitchFamily="34" charset="0"/>
              <a:buChar char="•"/>
            </a:pPr>
            <a:endParaRPr lang="en-US" sz="3600" dirty="0"/>
          </a:p>
          <a:p>
            <a:pPr>
              <a:buFont typeface="Arial" panose="020B0604020202020204" pitchFamily="34" charset="0"/>
              <a:buChar char="•"/>
            </a:pPr>
            <a:r>
              <a:rPr lang="en-US" sz="3600" b="1" dirty="0"/>
              <a:t>Total Exits:</a:t>
            </a:r>
            <a:r>
              <a:rPr lang="en-US" sz="3600" dirty="0"/>
              <a:t> 2,037</a:t>
            </a:r>
          </a:p>
          <a:p>
            <a:pPr>
              <a:buFont typeface="Arial" panose="020B0604020202020204" pitchFamily="34" charset="0"/>
              <a:buChar char="•"/>
            </a:pPr>
            <a:endParaRPr lang="en-US" sz="3600" dirty="0"/>
          </a:p>
          <a:p>
            <a:pPr>
              <a:buFont typeface="Arial" panose="020B0604020202020204" pitchFamily="34" charset="0"/>
              <a:buChar char="•"/>
            </a:pPr>
            <a:r>
              <a:rPr lang="en-US" sz="3600" b="1" dirty="0"/>
              <a:t>Total Customers:</a:t>
            </a:r>
            <a:r>
              <a:rPr lang="en-US" sz="3600" dirty="0"/>
              <a:t> 10,000</a:t>
            </a:r>
          </a:p>
        </p:txBody>
      </p:sp>
      <p:sp>
        <p:nvSpPr>
          <p:cNvPr id="12" name="TextBox 11">
            <a:extLst>
              <a:ext uri="{FF2B5EF4-FFF2-40B4-BE49-F238E27FC236}">
                <a16:creationId xmlns:a16="http://schemas.microsoft.com/office/drawing/2014/main" id="{3193F6CD-8ADD-A300-17C6-9275C165F37F}"/>
              </a:ext>
            </a:extLst>
          </p:cNvPr>
          <p:cNvSpPr txBox="1"/>
          <p:nvPr/>
        </p:nvSpPr>
        <p:spPr>
          <a:xfrm>
            <a:off x="657783" y="2656260"/>
            <a:ext cx="5943600" cy="2862322"/>
          </a:xfrm>
          <a:prstGeom prst="rect">
            <a:avLst/>
          </a:prstGeom>
          <a:noFill/>
        </p:spPr>
        <p:txBody>
          <a:bodyPr wrap="square">
            <a:spAutoFit/>
          </a:bodyPr>
          <a:lstStyle/>
          <a:p>
            <a:r>
              <a:rPr lang="en-US" sz="3600" b="1" dirty="0"/>
              <a:t>Yearly Churn Rates:</a:t>
            </a:r>
          </a:p>
          <a:p>
            <a:pPr>
              <a:buFont typeface="Arial" panose="020B0604020202020204" pitchFamily="34" charset="0"/>
              <a:buChar char="•"/>
            </a:pPr>
            <a:endParaRPr lang="en-US" sz="3600" b="1" dirty="0"/>
          </a:p>
          <a:p>
            <a:pPr>
              <a:buFont typeface="Arial" panose="020B0604020202020204" pitchFamily="34" charset="0"/>
              <a:buChar char="•"/>
            </a:pPr>
            <a:r>
              <a:rPr lang="en-US" sz="3600" b="1" dirty="0"/>
              <a:t>2016:</a:t>
            </a:r>
            <a:r>
              <a:rPr lang="en-US" sz="3600" dirty="0"/>
              <a:t> 19%</a:t>
            </a:r>
          </a:p>
          <a:p>
            <a:pPr>
              <a:buFont typeface="Arial" panose="020B0604020202020204" pitchFamily="34" charset="0"/>
              <a:buChar char="•"/>
            </a:pPr>
            <a:r>
              <a:rPr lang="en-US" sz="3600" b="1" dirty="0"/>
              <a:t>2017:</a:t>
            </a:r>
            <a:r>
              <a:rPr lang="en-US" sz="3600" dirty="0"/>
              <a:t> 22% (Peak Year)</a:t>
            </a:r>
          </a:p>
          <a:p>
            <a:pPr>
              <a:buFont typeface="Arial" panose="020B0604020202020204" pitchFamily="34" charset="0"/>
              <a:buChar char="•"/>
            </a:pPr>
            <a:r>
              <a:rPr lang="en-US" sz="3600" b="1" dirty="0"/>
              <a:t>2018 &amp; 2019:</a:t>
            </a:r>
            <a:r>
              <a:rPr lang="en-US" sz="3600" dirty="0"/>
              <a:t> 20%</a:t>
            </a:r>
          </a:p>
        </p:txBody>
      </p:sp>
      <p:sp>
        <p:nvSpPr>
          <p:cNvPr id="13" name="TextBox 12">
            <a:extLst>
              <a:ext uri="{FF2B5EF4-FFF2-40B4-BE49-F238E27FC236}">
                <a16:creationId xmlns:a16="http://schemas.microsoft.com/office/drawing/2014/main" id="{B4A0B838-7CDC-3173-CEB9-F85A4435E42C}"/>
              </a:ext>
            </a:extLst>
          </p:cNvPr>
          <p:cNvSpPr txBox="1"/>
          <p:nvPr/>
        </p:nvSpPr>
        <p:spPr>
          <a:xfrm>
            <a:off x="5181600" y="6649535"/>
            <a:ext cx="12122467" cy="3970318"/>
          </a:xfrm>
          <a:prstGeom prst="rect">
            <a:avLst/>
          </a:prstGeom>
          <a:noFill/>
        </p:spPr>
        <p:txBody>
          <a:bodyPr wrap="square" rtlCol="0">
            <a:spAutoFit/>
          </a:bodyPr>
          <a:lstStyle/>
          <a:p>
            <a:r>
              <a:rPr lang="en-US" sz="2800" dirty="0">
                <a:effectLst/>
                <a:ea typeface="Calibri" panose="020F0502020204030204" pitchFamily="34" charset="0"/>
                <a:cs typeface="Times New Roman" panose="02020603050405020304" pitchFamily="18" charset="0"/>
              </a:rPr>
              <a:t>In the year 2017 we can observe that there is a high churn rate with 22 and in 2018 &amp; 2019 churn rate is 20, lastly 2016 has 19 churn rate. Overall churn rate of the bank is 20.37 with 2037 exit count out of 10000 customers.  </a:t>
            </a:r>
            <a:r>
              <a:rPr lang="en-IN" sz="2800" dirty="0">
                <a:effectLst/>
                <a:ea typeface="Calibri" panose="020F0502020204030204" pitchFamily="34" charset="0"/>
                <a:cs typeface="Times New Roman" panose="02020603050405020304" pitchFamily="18" charset="0"/>
              </a:rPr>
              <a:t>Customers in the 30-50 age bracket exhibit the highest exit count. This group may be experiencing life changes, such as career transitions, family changes, or financial stress, making them more likely to switch banks.</a:t>
            </a:r>
            <a:r>
              <a:rPr lang="en-US" sz="2800" dirty="0">
                <a:effectLst/>
                <a:ea typeface="Calibri" panose="020F0502020204030204" pitchFamily="34" charset="0"/>
                <a:cs typeface="Times New Roman" panose="02020603050405020304" pitchFamily="18" charset="0"/>
              </a:rPr>
              <a:t>.</a:t>
            </a:r>
          </a:p>
          <a:p>
            <a:r>
              <a:rPr lang="en-US" sz="2800" dirty="0">
                <a:effectLst/>
                <a:ea typeface="Calibri" panose="020F0502020204030204" pitchFamily="34" charset="0"/>
                <a:cs typeface="Times New Roman" panose="02020603050405020304" pitchFamily="18" charset="0"/>
              </a:rPr>
              <a:t>And people who are buying 3 or 4 products we can see high churn rate and also who are buying 1 product there is also exit count is high.</a:t>
            </a:r>
            <a:endParaRPr lang="en-IN" sz="2800" dirty="0">
              <a:effectLst/>
              <a:ea typeface="Calibri" panose="020F0502020204030204" pitchFamily="34" charset="0"/>
              <a:cs typeface="Times New Roman" panose="02020603050405020304" pitchFamily="18" charset="0"/>
            </a:endParaRPr>
          </a:p>
          <a:p>
            <a:endParaRPr lang="en-IN" sz="2800" dirty="0"/>
          </a:p>
        </p:txBody>
      </p:sp>
      <p:sp>
        <p:nvSpPr>
          <p:cNvPr id="14" name="Freeform 14">
            <a:extLst>
              <a:ext uri="{FF2B5EF4-FFF2-40B4-BE49-F238E27FC236}">
                <a16:creationId xmlns:a16="http://schemas.microsoft.com/office/drawing/2014/main" id="{B46C47C5-CCA7-C768-7C0E-E335C1B1D9DB}"/>
              </a:ext>
            </a:extLst>
          </p:cNvPr>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659635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057448F-BF7C-DC14-4CE2-A4303108B3F5}"/>
              </a:ext>
            </a:extLst>
          </p:cNvPr>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14">
            <a:extLst>
              <a:ext uri="{FF2B5EF4-FFF2-40B4-BE49-F238E27FC236}">
                <a16:creationId xmlns:a16="http://schemas.microsoft.com/office/drawing/2014/main" id="{F29CC996-92B1-EC04-A2A9-45E0737A2A30}"/>
              </a:ext>
            </a:extLst>
          </p:cNvPr>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12">
            <a:extLst>
              <a:ext uri="{FF2B5EF4-FFF2-40B4-BE49-F238E27FC236}">
                <a16:creationId xmlns:a16="http://schemas.microsoft.com/office/drawing/2014/main" id="{7AEFE79C-50BB-EA92-6A2E-1F2436F20CD0}"/>
              </a:ext>
            </a:extLst>
          </p:cNvPr>
          <p:cNvSpPr txBox="1"/>
          <p:nvPr/>
        </p:nvSpPr>
        <p:spPr>
          <a:xfrm>
            <a:off x="673908" y="525354"/>
            <a:ext cx="9334500" cy="999954"/>
          </a:xfrm>
          <a:prstGeom prst="rect">
            <a:avLst/>
          </a:prstGeom>
        </p:spPr>
        <p:txBody>
          <a:bodyPr wrap="square" lIns="0" tIns="0" rIns="0" bIns="0" rtlCol="0" anchor="t">
            <a:spAutoFit/>
          </a:bodyPr>
          <a:lstStyle/>
          <a:p>
            <a:pPr algn="l">
              <a:lnSpc>
                <a:spcPts val="9000"/>
              </a:lnSpc>
            </a:pPr>
            <a:r>
              <a:rPr lang="en-US" sz="5400" dirty="0">
                <a:solidFill>
                  <a:srgbClr val="004AAD"/>
                </a:solidFill>
                <a:latin typeface="Montserrat Classic Bold"/>
              </a:rPr>
              <a:t>Recommendations:</a:t>
            </a:r>
          </a:p>
        </p:txBody>
      </p:sp>
      <p:sp>
        <p:nvSpPr>
          <p:cNvPr id="5" name="TextBox 4">
            <a:extLst>
              <a:ext uri="{FF2B5EF4-FFF2-40B4-BE49-F238E27FC236}">
                <a16:creationId xmlns:a16="http://schemas.microsoft.com/office/drawing/2014/main" id="{2BB0AF85-8964-8252-4052-A1A87EAAEEEF}"/>
              </a:ext>
            </a:extLst>
          </p:cNvPr>
          <p:cNvSpPr txBox="1"/>
          <p:nvPr/>
        </p:nvSpPr>
        <p:spPr>
          <a:xfrm>
            <a:off x="1752600" y="2138387"/>
            <a:ext cx="15586126" cy="4452501"/>
          </a:xfrm>
          <a:prstGeom prst="rect">
            <a:avLst/>
          </a:prstGeom>
          <a:noFill/>
        </p:spPr>
        <p:txBody>
          <a:bodyPr wrap="none" rtlCol="0">
            <a:spAutoFit/>
          </a:bodyPr>
          <a:lstStyle/>
          <a:p>
            <a:pPr marL="342900" lvl="0" indent="-342900">
              <a:spcBef>
                <a:spcPts val="1500"/>
              </a:spcBef>
              <a:spcAft>
                <a:spcPts val="1000"/>
              </a:spcAft>
              <a:buFont typeface="Wingdings" panose="05000000000000000000" pitchFamily="2" charset="2"/>
              <a:buChar char=""/>
            </a:pPr>
            <a:r>
              <a:rPr lang="en-IN" sz="4000" dirty="0">
                <a:effectLst/>
                <a:ea typeface="Lato" panose="020F0502020204030203" pitchFamily="34" charset="0"/>
                <a:cs typeface="Lato" panose="020F0502020204030203" pitchFamily="34" charset="0"/>
              </a:rPr>
              <a:t>Increase Tenure period for customers who are buying multiple products.</a:t>
            </a:r>
            <a:endParaRPr lang="en-IN" sz="4000" dirty="0">
              <a:effectLst/>
              <a:ea typeface="Times New Roman" panose="02020603050405020304" pitchFamily="18" charset="0"/>
            </a:endParaRPr>
          </a:p>
          <a:p>
            <a:pPr marL="342900" lvl="0" indent="-342900">
              <a:spcBef>
                <a:spcPts val="1500"/>
              </a:spcBef>
              <a:spcAft>
                <a:spcPts val="1000"/>
              </a:spcAft>
              <a:buFont typeface="Wingdings" panose="05000000000000000000" pitchFamily="2" charset="2"/>
              <a:buChar char=""/>
            </a:pPr>
            <a:r>
              <a:rPr lang="en-IN" sz="4000" dirty="0">
                <a:effectLst/>
                <a:ea typeface="Lato" panose="020F0502020204030203" pitchFamily="34" charset="0"/>
                <a:cs typeface="Lato" panose="020F0502020204030203" pitchFamily="34" charset="0"/>
              </a:rPr>
              <a:t>Age-Specific offer</a:t>
            </a:r>
            <a:endParaRPr lang="en-IN" sz="4000" dirty="0">
              <a:effectLst/>
              <a:ea typeface="Times New Roman" panose="02020603050405020304" pitchFamily="18" charset="0"/>
            </a:endParaRPr>
          </a:p>
          <a:p>
            <a:pPr marL="342900" lvl="0" indent="-342900">
              <a:spcBef>
                <a:spcPts val="1500"/>
              </a:spcBef>
              <a:spcAft>
                <a:spcPts val="1000"/>
              </a:spcAft>
              <a:buFont typeface="Wingdings" panose="05000000000000000000" pitchFamily="2" charset="2"/>
              <a:buChar char=""/>
            </a:pPr>
            <a:r>
              <a:rPr lang="en-IN" sz="4000" dirty="0">
                <a:effectLst/>
                <a:ea typeface="Lato" panose="020F0502020204030203" pitchFamily="34" charset="0"/>
                <a:cs typeface="Lato" panose="020F0502020204030203" pitchFamily="34" charset="0"/>
              </a:rPr>
              <a:t>Feedback Collection</a:t>
            </a:r>
            <a:endParaRPr lang="en-IN" sz="4000" dirty="0">
              <a:effectLst/>
              <a:ea typeface="Times New Roman" panose="02020603050405020304" pitchFamily="18" charset="0"/>
            </a:endParaRPr>
          </a:p>
          <a:p>
            <a:pPr marL="342900" lvl="0" indent="-342900">
              <a:spcBef>
                <a:spcPts val="1500"/>
              </a:spcBef>
              <a:spcAft>
                <a:spcPts val="1000"/>
              </a:spcAft>
              <a:buFont typeface="Wingdings" panose="05000000000000000000" pitchFamily="2" charset="2"/>
              <a:buChar char=""/>
            </a:pPr>
            <a:r>
              <a:rPr lang="en-IN" sz="4000" dirty="0">
                <a:effectLst/>
                <a:ea typeface="Lato" panose="020F0502020204030203" pitchFamily="34" charset="0"/>
                <a:cs typeface="Lato" panose="020F0502020204030203" pitchFamily="34" charset="0"/>
              </a:rPr>
              <a:t>Loyalty and rewards program</a:t>
            </a:r>
            <a:endParaRPr lang="en-IN" sz="4000" dirty="0">
              <a:effectLst/>
              <a:ea typeface="Times New Roman" panose="02020603050405020304" pitchFamily="18" charset="0"/>
            </a:endParaRPr>
          </a:p>
          <a:p>
            <a:pPr marL="342900" lvl="0" indent="-342900">
              <a:spcBef>
                <a:spcPts val="1500"/>
              </a:spcBef>
              <a:spcAft>
                <a:spcPts val="1000"/>
              </a:spcAft>
              <a:buFont typeface="Wingdings" panose="05000000000000000000" pitchFamily="2" charset="2"/>
              <a:buChar char=""/>
            </a:pPr>
            <a:r>
              <a:rPr lang="en-IN" sz="4000" dirty="0">
                <a:effectLst/>
                <a:ea typeface="Lato" panose="020F0502020204030203" pitchFamily="34" charset="0"/>
                <a:cs typeface="Lato" panose="020F0502020204030203" pitchFamily="34" charset="0"/>
              </a:rPr>
              <a:t>Referral bonus</a:t>
            </a:r>
          </a:p>
        </p:txBody>
      </p:sp>
      <p:sp>
        <p:nvSpPr>
          <p:cNvPr id="6" name="TextBox 5">
            <a:extLst>
              <a:ext uri="{FF2B5EF4-FFF2-40B4-BE49-F238E27FC236}">
                <a16:creationId xmlns:a16="http://schemas.microsoft.com/office/drawing/2014/main" id="{800BF5DA-81D4-46D9-DE8B-C0065050244B}"/>
              </a:ext>
            </a:extLst>
          </p:cNvPr>
          <p:cNvSpPr txBox="1"/>
          <p:nvPr/>
        </p:nvSpPr>
        <p:spPr>
          <a:xfrm>
            <a:off x="1786467" y="7199734"/>
            <a:ext cx="14624837" cy="1107996"/>
          </a:xfrm>
          <a:prstGeom prst="rect">
            <a:avLst/>
          </a:prstGeom>
          <a:noFill/>
        </p:spPr>
        <p:txBody>
          <a:bodyPr wrap="none" rtlCol="0">
            <a:spAutoFit/>
          </a:bodyPr>
          <a:lstStyle/>
          <a:p>
            <a:pPr marL="72000" indent="-457200">
              <a:spcBef>
                <a:spcPts val="600"/>
              </a:spcBef>
              <a:spcAft>
                <a:spcPts val="600"/>
              </a:spcAft>
            </a:pPr>
            <a:r>
              <a:rPr lang="en-IN" sz="2800" dirty="0">
                <a:effectLst/>
                <a:ea typeface="Calibri" panose="020F0502020204030204" pitchFamily="34" charset="0"/>
                <a:cs typeface="Times New Roman" panose="02020603050405020304" pitchFamily="18" charset="0"/>
              </a:rPr>
              <a:t>By implementing these strategies, the bank can reduce churn rates, improve customer satisfaction, </a:t>
            </a:r>
          </a:p>
          <a:p>
            <a:pPr marL="72000" indent="-457200">
              <a:spcBef>
                <a:spcPts val="600"/>
              </a:spcBef>
              <a:spcAft>
                <a:spcPts val="600"/>
              </a:spcAft>
            </a:pPr>
            <a:r>
              <a:rPr lang="en-IN" sz="2800" dirty="0">
                <a:effectLst/>
                <a:ea typeface="Calibri" panose="020F0502020204030204" pitchFamily="34" charset="0"/>
                <a:cs typeface="Times New Roman" panose="02020603050405020304" pitchFamily="18" charset="0"/>
              </a:rPr>
              <a:t>and increase overall customer loyalty.</a:t>
            </a:r>
          </a:p>
        </p:txBody>
      </p:sp>
    </p:spTree>
    <p:extLst>
      <p:ext uri="{BB962C8B-B14F-4D97-AF65-F5344CB8AC3E}">
        <p14:creationId xmlns:p14="http://schemas.microsoft.com/office/powerpoint/2010/main" val="620205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D16C0DD-B797-B57B-1F39-61FB8316163D}"/>
              </a:ext>
            </a:extLst>
          </p:cNvPr>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14">
            <a:extLst>
              <a:ext uri="{FF2B5EF4-FFF2-40B4-BE49-F238E27FC236}">
                <a16:creationId xmlns:a16="http://schemas.microsoft.com/office/drawing/2014/main" id="{638AFA30-5839-FEA8-44A9-59AFC567F2C2}"/>
              </a:ext>
            </a:extLst>
          </p:cNvPr>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pic>
        <p:nvPicPr>
          <p:cNvPr id="5" name="Picture 4">
            <a:extLst>
              <a:ext uri="{FF2B5EF4-FFF2-40B4-BE49-F238E27FC236}">
                <a16:creationId xmlns:a16="http://schemas.microsoft.com/office/drawing/2014/main" id="{1B5694AA-BF60-349F-B6DA-97A6430AFC1E}"/>
              </a:ext>
            </a:extLst>
          </p:cNvPr>
          <p:cNvPicPr>
            <a:picLocks noChangeAspect="1"/>
          </p:cNvPicPr>
          <p:nvPr/>
        </p:nvPicPr>
        <p:blipFill>
          <a:blip r:embed="rId6"/>
          <a:stretch>
            <a:fillRect/>
          </a:stretch>
        </p:blipFill>
        <p:spPr>
          <a:xfrm>
            <a:off x="838200" y="1333500"/>
            <a:ext cx="15447397" cy="8781032"/>
          </a:xfrm>
          <a:prstGeom prst="rect">
            <a:avLst/>
          </a:prstGeom>
        </p:spPr>
      </p:pic>
      <p:sp>
        <p:nvSpPr>
          <p:cNvPr id="6" name="TextBox 5">
            <a:extLst>
              <a:ext uri="{FF2B5EF4-FFF2-40B4-BE49-F238E27FC236}">
                <a16:creationId xmlns:a16="http://schemas.microsoft.com/office/drawing/2014/main" id="{00FAE4FE-184E-902E-E4DA-39EDA3A2A7A7}"/>
              </a:ext>
            </a:extLst>
          </p:cNvPr>
          <p:cNvSpPr txBox="1"/>
          <p:nvPr/>
        </p:nvSpPr>
        <p:spPr>
          <a:xfrm>
            <a:off x="692113" y="12700"/>
            <a:ext cx="3881127" cy="923330"/>
          </a:xfrm>
          <a:prstGeom prst="rect">
            <a:avLst/>
          </a:prstGeom>
          <a:noFill/>
        </p:spPr>
        <p:txBody>
          <a:bodyPr wrap="none" rtlCol="0">
            <a:spAutoFit/>
          </a:bodyPr>
          <a:lstStyle/>
          <a:p>
            <a:r>
              <a:rPr lang="en-US" sz="5400" b="1" dirty="0"/>
              <a:t>DASHBOARD</a:t>
            </a:r>
            <a:endParaRPr lang="en-IN" sz="5400" b="1" dirty="0"/>
          </a:p>
        </p:txBody>
      </p:sp>
      <p:sp>
        <p:nvSpPr>
          <p:cNvPr id="7" name="TextBox 6">
            <a:extLst>
              <a:ext uri="{FF2B5EF4-FFF2-40B4-BE49-F238E27FC236}">
                <a16:creationId xmlns:a16="http://schemas.microsoft.com/office/drawing/2014/main" id="{D1B7CBC7-3FEF-42F7-16BD-D0D55623C755}"/>
              </a:ext>
            </a:extLst>
          </p:cNvPr>
          <p:cNvSpPr txBox="1"/>
          <p:nvPr/>
        </p:nvSpPr>
        <p:spPr>
          <a:xfrm>
            <a:off x="838200" y="916796"/>
            <a:ext cx="10395666" cy="830997"/>
          </a:xfrm>
          <a:prstGeom prst="rect">
            <a:avLst/>
          </a:prstGeom>
          <a:noFill/>
        </p:spPr>
        <p:txBody>
          <a:bodyPr wrap="none" rtlCol="0">
            <a:spAutoFit/>
          </a:bodyPr>
          <a:lstStyle/>
          <a:p>
            <a:r>
              <a:rPr lang="en-US" sz="2400" dirty="0"/>
              <a:t>This is the report, I have created to analyze Customer Relationship Management</a:t>
            </a:r>
          </a:p>
          <a:p>
            <a:endParaRPr lang="en-IN" sz="2400" dirty="0"/>
          </a:p>
        </p:txBody>
      </p:sp>
    </p:spTree>
    <p:extLst>
      <p:ext uri="{BB962C8B-B14F-4D97-AF65-F5344CB8AC3E}">
        <p14:creationId xmlns:p14="http://schemas.microsoft.com/office/powerpoint/2010/main" val="2627486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22E8642-1642-BF0C-245C-6EBE6F36E2C5}"/>
              </a:ext>
            </a:extLst>
          </p:cNvPr>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14">
            <a:extLst>
              <a:ext uri="{FF2B5EF4-FFF2-40B4-BE49-F238E27FC236}">
                <a16:creationId xmlns:a16="http://schemas.microsoft.com/office/drawing/2014/main" id="{7A39F651-9CF6-72A7-81A2-9EA1922AA585}"/>
              </a:ext>
            </a:extLst>
          </p:cNvPr>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3">
            <a:extLst>
              <a:ext uri="{FF2B5EF4-FFF2-40B4-BE49-F238E27FC236}">
                <a16:creationId xmlns:a16="http://schemas.microsoft.com/office/drawing/2014/main" id="{209000E7-3BA4-4A02-F345-669BC4F685FC}"/>
              </a:ext>
            </a:extLst>
          </p:cNvPr>
          <p:cNvSpPr txBox="1"/>
          <p:nvPr/>
        </p:nvSpPr>
        <p:spPr>
          <a:xfrm>
            <a:off x="692113" y="12700"/>
            <a:ext cx="5327687" cy="1015663"/>
          </a:xfrm>
          <a:prstGeom prst="rect">
            <a:avLst/>
          </a:prstGeom>
          <a:noFill/>
        </p:spPr>
        <p:txBody>
          <a:bodyPr wrap="square" rtlCol="0">
            <a:spAutoFit/>
          </a:bodyPr>
          <a:lstStyle/>
          <a:p>
            <a:r>
              <a:rPr lang="en-US" sz="6000" b="1" dirty="0"/>
              <a:t>DASHBOARD - 2</a:t>
            </a:r>
            <a:endParaRPr lang="en-IN" sz="6000" b="1" dirty="0"/>
          </a:p>
        </p:txBody>
      </p:sp>
      <p:pic>
        <p:nvPicPr>
          <p:cNvPr id="6" name="Picture 5">
            <a:extLst>
              <a:ext uri="{FF2B5EF4-FFF2-40B4-BE49-F238E27FC236}">
                <a16:creationId xmlns:a16="http://schemas.microsoft.com/office/drawing/2014/main" id="{C7BCB5BC-0C04-42C1-2B0E-613064376575}"/>
              </a:ext>
            </a:extLst>
          </p:cNvPr>
          <p:cNvPicPr>
            <a:picLocks noChangeAspect="1"/>
          </p:cNvPicPr>
          <p:nvPr/>
        </p:nvPicPr>
        <p:blipFill>
          <a:blip r:embed="rId6"/>
          <a:stretch>
            <a:fillRect/>
          </a:stretch>
        </p:blipFill>
        <p:spPr>
          <a:xfrm>
            <a:off x="692112" y="1337316"/>
            <a:ext cx="16209200" cy="8936984"/>
          </a:xfrm>
          <a:prstGeom prst="rect">
            <a:avLst/>
          </a:prstGeom>
        </p:spPr>
      </p:pic>
    </p:spTree>
    <p:extLst>
      <p:ext uri="{BB962C8B-B14F-4D97-AF65-F5344CB8AC3E}">
        <p14:creationId xmlns:p14="http://schemas.microsoft.com/office/powerpoint/2010/main" val="1391613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33800" y="3924300"/>
            <a:ext cx="10515600" cy="1667123"/>
          </a:xfrm>
          <a:prstGeom prst="rect">
            <a:avLst/>
          </a:prstGeom>
        </p:spPr>
        <p:txBody>
          <a:bodyPr wrap="square" lIns="0" tIns="0" rIns="0" bIns="0" rtlCol="0" anchor="t">
            <a:spAutoFit/>
          </a:bodyPr>
          <a:lstStyle/>
          <a:p>
            <a:pPr algn="l">
              <a:lnSpc>
                <a:spcPts val="13030"/>
              </a:lnSpc>
            </a:pPr>
            <a:r>
              <a:rPr lang="en-US" sz="13030" spc="-443" dirty="0">
                <a:solidFill>
                  <a:srgbClr val="004AAD"/>
                </a:solidFill>
                <a:latin typeface="Montserrat Classic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72601" y="3974692"/>
            <a:ext cx="7988300" cy="5270500"/>
            <a:chOff x="0" y="0"/>
            <a:chExt cx="10651067" cy="7027333"/>
          </a:xfrm>
        </p:grpSpPr>
        <p:pic>
          <p:nvPicPr>
            <p:cNvPr id="3" name="Picture 3"/>
            <p:cNvPicPr>
              <a:picLocks noChangeAspect="1"/>
            </p:cNvPicPr>
            <p:nvPr/>
          </p:nvPicPr>
          <p:blipFill>
            <a:blip r:embed="rId2"/>
            <a:srcRect l="1751" r="1751"/>
            <a:stretch>
              <a:fillRect/>
            </a:stretch>
          </p:blipFill>
          <p:spPr>
            <a:xfrm>
              <a:off x="0" y="0"/>
              <a:ext cx="10651067" cy="7027333"/>
            </a:xfrm>
            <a:prstGeom prst="rect">
              <a:avLst/>
            </a:prstGeom>
          </p:spPr>
        </p:pic>
      </p:grpSp>
      <p:sp>
        <p:nvSpPr>
          <p:cNvPr id="4" name="TextBox 4"/>
          <p:cNvSpPr txBox="1"/>
          <p:nvPr/>
        </p:nvSpPr>
        <p:spPr>
          <a:xfrm>
            <a:off x="1028701" y="1456958"/>
            <a:ext cx="12230230" cy="1154162"/>
          </a:xfrm>
          <a:prstGeom prst="rect">
            <a:avLst/>
          </a:prstGeom>
        </p:spPr>
        <p:txBody>
          <a:bodyPr lIns="0" tIns="0" rIns="0" bIns="0" rtlCol="0" anchor="t">
            <a:spAutoFit/>
          </a:bodyPr>
          <a:lstStyle/>
          <a:p>
            <a:pPr algn="l">
              <a:lnSpc>
                <a:spcPts val="9000"/>
              </a:lnSpc>
            </a:pPr>
            <a:r>
              <a:rPr lang="en" sz="9000" dirty="0">
                <a:solidFill>
                  <a:srgbClr val="004AAD"/>
                </a:solidFill>
                <a:latin typeface="Montserrat Classic Bold"/>
              </a:rPr>
              <a:t>INTRODUCTION</a:t>
            </a:r>
            <a:endParaRPr lang="en-US" sz="9000" dirty="0">
              <a:solidFill>
                <a:srgbClr val="004AAD"/>
              </a:solidFill>
              <a:latin typeface="Montserrat Classic Bold"/>
            </a:endParaRPr>
          </a:p>
        </p:txBody>
      </p:sp>
      <p:sp>
        <p:nvSpPr>
          <p:cNvPr id="7" name="TextBox 7"/>
          <p:cNvSpPr txBox="1"/>
          <p:nvPr/>
        </p:nvSpPr>
        <p:spPr>
          <a:xfrm>
            <a:off x="1106406" y="3467100"/>
            <a:ext cx="8343900" cy="2954655"/>
          </a:xfrm>
          <a:prstGeom prst="rect">
            <a:avLst/>
          </a:prstGeom>
        </p:spPr>
        <p:txBody>
          <a:bodyPr wrap="square" lIns="0" tIns="0" rIns="0" bIns="0" rtlCol="0" anchor="t">
            <a:spAutoFit/>
          </a:bodyPr>
          <a:lstStyle/>
          <a:p>
            <a:r>
              <a:rPr lang="en-US" sz="3200" dirty="0"/>
              <a:t>Today, we'll explore the customer relationship management analysis for our bank, focusing on different geographic locations. This report highlights key insights and trends to enhance our customer interactions and satisfaction across all regions.</a:t>
            </a:r>
          </a:p>
        </p:txBody>
      </p:sp>
      <p:sp>
        <p:nvSpPr>
          <p:cNvPr id="8" name="Freeform 8"/>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7878598" y="2149852"/>
            <a:ext cx="10884489" cy="8846121"/>
          </a:xfrm>
          <a:custGeom>
            <a:avLst/>
            <a:gdLst/>
            <a:ahLst/>
            <a:cxnLst/>
            <a:rect l="l" t="t" r="r" b="b"/>
            <a:pathLst>
              <a:path w="10884489" h="8846121">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626730"/>
            <a:ext cx="11772900" cy="1154162"/>
          </a:xfrm>
          <a:prstGeom prst="rect">
            <a:avLst/>
          </a:prstGeom>
        </p:spPr>
        <p:txBody>
          <a:bodyPr wrap="square" lIns="0" tIns="0" rIns="0" bIns="0" rtlCol="0" anchor="t">
            <a:spAutoFit/>
          </a:bodyPr>
          <a:lstStyle/>
          <a:p>
            <a:pPr algn="l">
              <a:lnSpc>
                <a:spcPts val="9000"/>
              </a:lnSpc>
            </a:pPr>
            <a:r>
              <a:rPr lang="en-US" sz="9000" dirty="0">
                <a:solidFill>
                  <a:srgbClr val="004AAD"/>
                </a:solidFill>
                <a:latin typeface="Montserrat Classic Bold"/>
              </a:rPr>
              <a:t>Problem Statement</a:t>
            </a:r>
          </a:p>
        </p:txBody>
      </p:sp>
      <p:sp>
        <p:nvSpPr>
          <p:cNvPr id="4" name="TextBox 4"/>
          <p:cNvSpPr txBox="1"/>
          <p:nvPr/>
        </p:nvSpPr>
        <p:spPr>
          <a:xfrm>
            <a:off x="1028700" y="3468966"/>
            <a:ext cx="6743700" cy="4308872"/>
          </a:xfrm>
          <a:prstGeom prst="rect">
            <a:avLst/>
          </a:prstGeom>
        </p:spPr>
        <p:txBody>
          <a:bodyPr wrap="square" lIns="0" tIns="0" rIns="0" bIns="0" rtlCol="0" anchor="t">
            <a:spAutoFit/>
          </a:bodyPr>
          <a:lstStyle/>
          <a:p>
            <a:pPr rtl="0">
              <a:spcBef>
                <a:spcPts val="0"/>
              </a:spcBef>
              <a:spcAft>
                <a:spcPts val="0"/>
              </a:spcAft>
            </a:pPr>
            <a:r>
              <a:rPr lang="en-US" sz="2800" b="0" i="0" u="none" strike="noStrike" dirty="0">
                <a:solidFill>
                  <a:srgbClr val="000000"/>
                </a:solidFill>
                <a:effectLst/>
              </a:rPr>
              <a:t>As a CRM (Customer Relationship Management) specialist hired by a bank to extract meaningful insights from various customer-related datasets. The bank aims to reduce customer churn, improve service delivery, and enhance customer satisfaction. They have provided you with datasets including customer demographics, transaction details, customer exit information, and active customer profiles.</a:t>
            </a:r>
            <a:endParaRPr lang="en-US" sz="4000" b="0" dirty="0">
              <a:effectLst/>
            </a:endParaRPr>
          </a:p>
        </p:txBody>
      </p:sp>
      <p:grpSp>
        <p:nvGrpSpPr>
          <p:cNvPr id="6" name="Group 6"/>
          <p:cNvGrpSpPr/>
          <p:nvPr/>
        </p:nvGrpSpPr>
        <p:grpSpPr>
          <a:xfrm>
            <a:off x="8458200" y="3085438"/>
            <a:ext cx="8509000" cy="5270500"/>
            <a:chOff x="-101600" y="-511371"/>
            <a:chExt cx="11345333" cy="7027333"/>
          </a:xfrm>
        </p:grpSpPr>
        <p:pic>
          <p:nvPicPr>
            <p:cNvPr id="7" name="Picture 7"/>
            <p:cNvPicPr>
              <a:picLocks noChangeAspect="1"/>
            </p:cNvPicPr>
            <p:nvPr/>
          </p:nvPicPr>
          <p:blipFill>
            <a:blip r:embed="rId4"/>
            <a:srcRect t="3544" b="3544"/>
            <a:stretch>
              <a:fillRect/>
            </a:stretch>
          </p:blipFill>
          <p:spPr>
            <a:xfrm>
              <a:off x="-101600" y="-511371"/>
              <a:ext cx="11345333" cy="702733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3654-C97F-234D-C52C-AAE7CCF5B1CB}"/>
              </a:ext>
            </a:extLst>
          </p:cNvPr>
          <p:cNvSpPr>
            <a:spLocks noGrp="1"/>
          </p:cNvSpPr>
          <p:nvPr>
            <p:ph type="title"/>
          </p:nvPr>
        </p:nvSpPr>
        <p:spPr>
          <a:xfrm>
            <a:off x="533400" y="1003980"/>
            <a:ext cx="10058400" cy="1143000"/>
          </a:xfrm>
        </p:spPr>
        <p:txBody>
          <a:bodyPr>
            <a:noAutofit/>
          </a:bodyPr>
          <a:lstStyle/>
          <a:p>
            <a:r>
              <a:rPr lang="en-US" sz="7200" dirty="0">
                <a:solidFill>
                  <a:schemeClr val="tx2"/>
                </a:solidFill>
                <a:latin typeface="Montserrat Classic Bold" panose="020B0604020202020204" charset="0"/>
              </a:rPr>
              <a:t>Tools and Approach</a:t>
            </a:r>
            <a:endParaRPr lang="en-IN" sz="7200" dirty="0">
              <a:solidFill>
                <a:schemeClr val="tx2"/>
              </a:solidFill>
              <a:latin typeface="Montserrat Classic Bold" panose="020B0604020202020204" charset="0"/>
            </a:endParaRPr>
          </a:p>
        </p:txBody>
      </p:sp>
      <p:sp>
        <p:nvSpPr>
          <p:cNvPr id="3" name="Content Placeholder 2">
            <a:extLst>
              <a:ext uri="{FF2B5EF4-FFF2-40B4-BE49-F238E27FC236}">
                <a16:creationId xmlns:a16="http://schemas.microsoft.com/office/drawing/2014/main" id="{C900D465-7F57-4646-367D-D9487F81C379}"/>
              </a:ext>
            </a:extLst>
          </p:cNvPr>
          <p:cNvSpPr>
            <a:spLocks noGrp="1"/>
          </p:cNvSpPr>
          <p:nvPr>
            <p:ph idx="1"/>
          </p:nvPr>
        </p:nvSpPr>
        <p:spPr>
          <a:xfrm>
            <a:off x="914400" y="2781300"/>
            <a:ext cx="12192000" cy="4190999"/>
          </a:xfrm>
        </p:spPr>
        <p:txBody>
          <a:bodyPr>
            <a:normAutofit lnSpcReduction="10000"/>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2800" kern="100" dirty="0">
                <a:effectLst/>
                <a:ea typeface="Calibri" panose="020F0502020204030204" pitchFamily="34" charset="0"/>
                <a:cs typeface="Times New Roman" panose="02020603050405020304" pitchFamily="18" charset="0"/>
              </a:rPr>
              <a:t>The dataset is in 7 different Excel files explaining geographic locations, </a:t>
            </a:r>
            <a:r>
              <a:rPr lang="en-IN" sz="2800" kern="100" dirty="0" err="1">
                <a:effectLst/>
                <a:ea typeface="Calibri" panose="020F0502020204030204" pitchFamily="34" charset="0"/>
                <a:cs typeface="Times New Roman" panose="02020603050405020304" pitchFamily="18" charset="0"/>
              </a:rPr>
              <a:t>bank_churn</a:t>
            </a:r>
            <a:r>
              <a:rPr lang="en-IN" sz="2800" kern="100" dirty="0">
                <a:effectLst/>
                <a:ea typeface="Calibri" panose="020F0502020204030204" pitchFamily="34" charset="0"/>
                <a:cs typeface="Times New Roman" panose="02020603050405020304" pitchFamily="18" charset="0"/>
              </a:rPr>
              <a:t>, gender, active customer details, etc.</a:t>
            </a:r>
          </a:p>
          <a:p>
            <a:pPr marL="342900" lvl="0" indent="-342900">
              <a:lnSpc>
                <a:spcPct val="107000"/>
              </a:lnSpc>
              <a:spcAft>
                <a:spcPts val="800"/>
              </a:spcAft>
              <a:buSzPts val="1000"/>
              <a:buFont typeface="Symbol" panose="05050102010706020507" pitchFamily="18" charset="2"/>
              <a:buChar char=""/>
              <a:tabLst>
                <a:tab pos="457200" algn="l"/>
              </a:tabLst>
            </a:pPr>
            <a:r>
              <a:rPr lang="en-IN" sz="2800" kern="100" dirty="0">
                <a:effectLst/>
                <a:ea typeface="Calibri" panose="020F0502020204030204" pitchFamily="34" charset="0"/>
                <a:cs typeface="Times New Roman" panose="02020603050405020304" pitchFamily="18" charset="0"/>
              </a:rPr>
              <a:t>I have used the Power Query Editor to merge all Excel files into one file using Append and Merge.</a:t>
            </a:r>
          </a:p>
          <a:p>
            <a:pPr marL="342900" lvl="0" indent="-342900">
              <a:lnSpc>
                <a:spcPct val="107000"/>
              </a:lnSpc>
              <a:spcAft>
                <a:spcPts val="800"/>
              </a:spcAft>
              <a:buSzPts val="1000"/>
              <a:buFont typeface="Symbol" panose="05050102010706020507" pitchFamily="18" charset="2"/>
              <a:buChar char=""/>
              <a:tabLst>
                <a:tab pos="457200" algn="l"/>
              </a:tabLst>
            </a:pPr>
            <a:r>
              <a:rPr lang="en-IN" sz="2800" kern="100" dirty="0">
                <a:effectLst/>
                <a:ea typeface="Calibri" panose="020F0502020204030204" pitchFamily="34" charset="0"/>
                <a:cs typeface="Times New Roman" panose="02020603050405020304" pitchFamily="18" charset="0"/>
              </a:rPr>
              <a:t>Structured Query Language (SQL) was used to perform data extraction, transformation, and analysis. SQL queries were written to manipulate and </a:t>
            </a:r>
            <a:r>
              <a:rPr lang="en-IN" sz="2800" kern="100" dirty="0" err="1">
                <a:effectLst/>
                <a:ea typeface="Calibri" panose="020F0502020204030204" pitchFamily="34" charset="0"/>
                <a:cs typeface="Times New Roman" panose="02020603050405020304" pitchFamily="18" charset="0"/>
              </a:rPr>
              <a:t>analyze</a:t>
            </a:r>
            <a:r>
              <a:rPr lang="en-IN" sz="2800" kern="100" dirty="0">
                <a:effectLst/>
                <a:ea typeface="Calibri" panose="020F0502020204030204" pitchFamily="34" charset="0"/>
                <a:cs typeface="Times New Roman" panose="02020603050405020304" pitchFamily="18" charset="0"/>
              </a:rPr>
              <a:t> the data efficiently.</a:t>
            </a:r>
          </a:p>
          <a:p>
            <a:pPr marL="342900" lvl="0" indent="-342900">
              <a:lnSpc>
                <a:spcPct val="107000"/>
              </a:lnSpc>
              <a:spcAft>
                <a:spcPts val="800"/>
              </a:spcAft>
              <a:buSzPts val="1000"/>
              <a:buFont typeface="Symbol" panose="05050102010706020507" pitchFamily="18" charset="2"/>
              <a:buChar char=""/>
              <a:tabLst>
                <a:tab pos="457200" algn="l"/>
              </a:tabLst>
            </a:pPr>
            <a:r>
              <a:rPr lang="en-IN" sz="2800" kern="100" dirty="0">
                <a:effectLst/>
                <a:ea typeface="Calibri" panose="020F0502020204030204" pitchFamily="34" charset="0"/>
                <a:cs typeface="Times New Roman" panose="02020603050405020304" pitchFamily="18" charset="0"/>
              </a:rPr>
              <a:t>Please refer to the snippet of the merged dataset given below.</a:t>
            </a:r>
          </a:p>
          <a:p>
            <a:pPr marL="0" indent="0">
              <a:lnSpc>
                <a:spcPct val="107000"/>
              </a:lnSpc>
              <a:spcAft>
                <a:spcPts val="800"/>
              </a:spcAft>
              <a:buNone/>
            </a:pPr>
            <a:endParaRPr lang="en-IN" sz="2800" kern="100" dirty="0">
              <a:effectLst/>
              <a:ea typeface="Calibri" panose="020F0502020204030204" pitchFamily="34" charset="0"/>
              <a:cs typeface="Times New Roman" panose="02020603050405020304" pitchFamily="18" charset="0"/>
            </a:endParaRPr>
          </a:p>
          <a:p>
            <a:endParaRPr lang="en-IN" sz="4400" dirty="0"/>
          </a:p>
        </p:txBody>
      </p:sp>
      <p:pic>
        <p:nvPicPr>
          <p:cNvPr id="7" name="Picture 6">
            <a:extLst>
              <a:ext uri="{FF2B5EF4-FFF2-40B4-BE49-F238E27FC236}">
                <a16:creationId xmlns:a16="http://schemas.microsoft.com/office/drawing/2014/main" id="{2384C000-3CD3-CC3D-2DAD-DC6FB3EEDD2F}"/>
              </a:ext>
            </a:extLst>
          </p:cNvPr>
          <p:cNvPicPr>
            <a:picLocks noChangeAspect="1"/>
          </p:cNvPicPr>
          <p:nvPr/>
        </p:nvPicPr>
        <p:blipFill>
          <a:blip r:embed="rId2"/>
          <a:stretch>
            <a:fillRect/>
          </a:stretch>
        </p:blipFill>
        <p:spPr>
          <a:xfrm>
            <a:off x="571500" y="7277100"/>
            <a:ext cx="17145000" cy="2345417"/>
          </a:xfrm>
          <a:prstGeom prst="rect">
            <a:avLst/>
          </a:prstGeom>
        </p:spPr>
      </p:pic>
      <p:sp>
        <p:nvSpPr>
          <p:cNvPr id="12" name="Freeform 8">
            <a:extLst>
              <a:ext uri="{FF2B5EF4-FFF2-40B4-BE49-F238E27FC236}">
                <a16:creationId xmlns:a16="http://schemas.microsoft.com/office/drawing/2014/main" id="{DB579B86-BC27-2553-666A-E52919F6704F}"/>
              </a:ext>
            </a:extLst>
          </p:cNvPr>
          <p:cNvSpPr/>
          <p:nvPr/>
        </p:nvSpPr>
        <p:spPr>
          <a:xfrm rot="19974241">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1569179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6334473" y="-4010372"/>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144000" y="2197100"/>
            <a:ext cx="8115300" cy="5892800"/>
            <a:chOff x="0" y="0"/>
            <a:chExt cx="10820400" cy="7857067"/>
          </a:xfrm>
        </p:grpSpPr>
        <p:pic>
          <p:nvPicPr>
            <p:cNvPr id="5" name="Picture 5"/>
            <p:cNvPicPr>
              <a:picLocks noChangeAspect="1"/>
            </p:cNvPicPr>
            <p:nvPr/>
          </p:nvPicPr>
          <p:blipFill>
            <a:blip r:embed="rId6"/>
            <a:srcRect l="4037" r="4037"/>
            <a:stretch>
              <a:fillRect/>
            </a:stretch>
          </p:blipFill>
          <p:spPr>
            <a:xfrm>
              <a:off x="0" y="0"/>
              <a:ext cx="10820400" cy="7857067"/>
            </a:xfrm>
            <a:prstGeom prst="rect">
              <a:avLst/>
            </a:prstGeom>
          </p:spPr>
        </p:pic>
      </p:grpSp>
      <p:sp>
        <p:nvSpPr>
          <p:cNvPr id="6" name="TextBox 6"/>
          <p:cNvSpPr txBox="1"/>
          <p:nvPr/>
        </p:nvSpPr>
        <p:spPr>
          <a:xfrm>
            <a:off x="1028700" y="571500"/>
            <a:ext cx="7390378" cy="2308324"/>
          </a:xfrm>
          <a:prstGeom prst="rect">
            <a:avLst/>
          </a:prstGeom>
        </p:spPr>
        <p:txBody>
          <a:bodyPr wrap="square" lIns="0" tIns="0" rIns="0" bIns="0" rtlCol="0" anchor="t">
            <a:spAutoFit/>
          </a:bodyPr>
          <a:lstStyle/>
          <a:p>
            <a:pPr algn="l">
              <a:lnSpc>
                <a:spcPts val="9000"/>
              </a:lnSpc>
            </a:pPr>
            <a:r>
              <a:rPr lang="en-US" sz="8000" dirty="0">
                <a:solidFill>
                  <a:srgbClr val="004AAD"/>
                </a:solidFill>
                <a:latin typeface="Montserrat Classic Bold"/>
              </a:rPr>
              <a:t>Geographic Locations</a:t>
            </a:r>
          </a:p>
        </p:txBody>
      </p:sp>
      <p:sp>
        <p:nvSpPr>
          <p:cNvPr id="8" name="Google Shape;1575;p56">
            <a:extLst>
              <a:ext uri="{FF2B5EF4-FFF2-40B4-BE49-F238E27FC236}">
                <a16:creationId xmlns:a16="http://schemas.microsoft.com/office/drawing/2014/main" id="{8333FF0C-5F25-A726-8DFA-11E46690FEC0}"/>
              </a:ext>
            </a:extLst>
          </p:cNvPr>
          <p:cNvSpPr txBox="1"/>
          <p:nvPr/>
        </p:nvSpPr>
        <p:spPr>
          <a:xfrm>
            <a:off x="612241" y="5361260"/>
            <a:ext cx="5867400" cy="17253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dk1"/>
                </a:solidFill>
                <a:ea typeface="Bebas Neue"/>
                <a:cs typeface="Bebas Neue"/>
                <a:sym typeface="Bebas Neue"/>
              </a:rPr>
              <a:t>2.GERMANY- 2509</a:t>
            </a:r>
            <a:endParaRPr sz="5400" b="1" dirty="0">
              <a:solidFill>
                <a:schemeClr val="dk1"/>
              </a:solidFill>
              <a:ea typeface="Bebas Neue"/>
              <a:cs typeface="Bebas Neue"/>
              <a:sym typeface="Bebas Neue"/>
            </a:endParaRPr>
          </a:p>
        </p:txBody>
      </p:sp>
      <p:sp>
        <p:nvSpPr>
          <p:cNvPr id="9" name="Google Shape;1576;p56">
            <a:extLst>
              <a:ext uri="{FF2B5EF4-FFF2-40B4-BE49-F238E27FC236}">
                <a16:creationId xmlns:a16="http://schemas.microsoft.com/office/drawing/2014/main" id="{F1B3C8F7-6967-21B5-C8EC-DC28C0C444EB}"/>
              </a:ext>
            </a:extLst>
          </p:cNvPr>
          <p:cNvSpPr txBox="1"/>
          <p:nvPr/>
        </p:nvSpPr>
        <p:spPr>
          <a:xfrm>
            <a:off x="353486" y="4395128"/>
            <a:ext cx="7010400" cy="19322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solidFill>
                  <a:schemeClr val="dk1"/>
                </a:solidFill>
                <a:ea typeface="Arimo"/>
                <a:cs typeface="Arimo"/>
                <a:sym typeface="Arimo"/>
              </a:rPr>
              <a:t>France is the region which has highest customers</a:t>
            </a:r>
            <a:endParaRPr sz="3600" dirty="0">
              <a:solidFill>
                <a:schemeClr val="dk1"/>
              </a:solidFill>
              <a:ea typeface="Arimo"/>
              <a:cs typeface="Arimo"/>
              <a:sym typeface="Arimo"/>
            </a:endParaRPr>
          </a:p>
        </p:txBody>
      </p:sp>
      <p:sp>
        <p:nvSpPr>
          <p:cNvPr id="15" name="Google Shape;1575;p56">
            <a:extLst>
              <a:ext uri="{FF2B5EF4-FFF2-40B4-BE49-F238E27FC236}">
                <a16:creationId xmlns:a16="http://schemas.microsoft.com/office/drawing/2014/main" id="{694168FF-3E15-5C94-66E8-76F31A7B7FF5}"/>
              </a:ext>
            </a:extLst>
          </p:cNvPr>
          <p:cNvSpPr txBox="1"/>
          <p:nvPr/>
        </p:nvSpPr>
        <p:spPr>
          <a:xfrm>
            <a:off x="838200" y="3352805"/>
            <a:ext cx="5029200" cy="17253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dk1"/>
                </a:solidFill>
                <a:ea typeface="Bebas Neue"/>
                <a:cs typeface="Bebas Neue"/>
                <a:sym typeface="Bebas Neue"/>
              </a:rPr>
              <a:t>1.FRANCE - 5014</a:t>
            </a:r>
            <a:endParaRPr sz="5400" b="1" dirty="0">
              <a:solidFill>
                <a:schemeClr val="dk1"/>
              </a:solidFill>
              <a:ea typeface="Bebas Neue"/>
              <a:cs typeface="Bebas Neue"/>
              <a:sym typeface="Bebas Neue"/>
            </a:endParaRPr>
          </a:p>
        </p:txBody>
      </p:sp>
      <p:sp>
        <p:nvSpPr>
          <p:cNvPr id="17" name="TextBox 16">
            <a:extLst>
              <a:ext uri="{FF2B5EF4-FFF2-40B4-BE49-F238E27FC236}">
                <a16:creationId xmlns:a16="http://schemas.microsoft.com/office/drawing/2014/main" id="{864DCAEE-6D0F-EAA9-9D6D-7682B247C244}"/>
              </a:ext>
            </a:extLst>
          </p:cNvPr>
          <p:cNvSpPr txBox="1"/>
          <p:nvPr/>
        </p:nvSpPr>
        <p:spPr>
          <a:xfrm>
            <a:off x="-152400" y="6543228"/>
            <a:ext cx="9093199" cy="954107"/>
          </a:xfrm>
          <a:prstGeom prst="rect">
            <a:avLst/>
          </a:prstGeom>
          <a:noFill/>
        </p:spPr>
        <p:txBody>
          <a:bodyPr wrap="square">
            <a:spAutoFit/>
          </a:bodyPr>
          <a:lstStyle/>
          <a:p>
            <a:pPr marL="0" lvl="0" indent="0" algn="ctr" rtl="0">
              <a:spcBef>
                <a:spcPts val="0"/>
              </a:spcBef>
              <a:spcAft>
                <a:spcPts val="0"/>
              </a:spcAft>
              <a:buNone/>
            </a:pPr>
            <a:r>
              <a:rPr lang="en-US" sz="2800" dirty="0">
                <a:solidFill>
                  <a:schemeClr val="dk1"/>
                </a:solidFill>
                <a:ea typeface="Arimo"/>
                <a:cs typeface="Arimo"/>
                <a:sym typeface="Arimo"/>
              </a:rPr>
              <a:t>Germany is the region which has second largest </a:t>
            </a:r>
          </a:p>
          <a:p>
            <a:pPr marL="0" lvl="0" indent="0" algn="ctr" rtl="0">
              <a:spcBef>
                <a:spcPts val="0"/>
              </a:spcBef>
              <a:spcAft>
                <a:spcPts val="0"/>
              </a:spcAft>
              <a:buNone/>
            </a:pPr>
            <a:r>
              <a:rPr lang="en-US" sz="2800" dirty="0">
                <a:solidFill>
                  <a:schemeClr val="dk1"/>
                </a:solidFill>
                <a:ea typeface="Arimo"/>
                <a:cs typeface="Arimo"/>
                <a:sym typeface="Arimo"/>
              </a:rPr>
              <a:t>customers</a:t>
            </a:r>
          </a:p>
        </p:txBody>
      </p:sp>
      <p:sp>
        <p:nvSpPr>
          <p:cNvPr id="18" name="Google Shape;1575;p56">
            <a:extLst>
              <a:ext uri="{FF2B5EF4-FFF2-40B4-BE49-F238E27FC236}">
                <a16:creationId xmlns:a16="http://schemas.microsoft.com/office/drawing/2014/main" id="{19AE2C40-20F3-5534-4DA3-94F5863B29B8}"/>
              </a:ext>
            </a:extLst>
          </p:cNvPr>
          <p:cNvSpPr txBox="1"/>
          <p:nvPr/>
        </p:nvSpPr>
        <p:spPr>
          <a:xfrm>
            <a:off x="578879" y="7255425"/>
            <a:ext cx="4819139" cy="17253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dk1"/>
                </a:solidFill>
                <a:ea typeface="Bebas Neue"/>
                <a:cs typeface="Bebas Neue"/>
                <a:sym typeface="Bebas Neue"/>
              </a:rPr>
              <a:t>3.SPAIN- 2477</a:t>
            </a:r>
            <a:endParaRPr sz="5400" b="1" dirty="0">
              <a:solidFill>
                <a:schemeClr val="dk1"/>
              </a:solidFill>
              <a:ea typeface="Bebas Neue"/>
              <a:cs typeface="Bebas Neue"/>
              <a:sym typeface="Bebas Neue"/>
            </a:endParaRPr>
          </a:p>
        </p:txBody>
      </p:sp>
      <p:sp>
        <p:nvSpPr>
          <p:cNvPr id="20" name="TextBox 19">
            <a:extLst>
              <a:ext uri="{FF2B5EF4-FFF2-40B4-BE49-F238E27FC236}">
                <a16:creationId xmlns:a16="http://schemas.microsoft.com/office/drawing/2014/main" id="{ECB4FCA0-8AC4-F50A-377E-FC48721D82CA}"/>
              </a:ext>
            </a:extLst>
          </p:cNvPr>
          <p:cNvSpPr txBox="1"/>
          <p:nvPr/>
        </p:nvSpPr>
        <p:spPr>
          <a:xfrm>
            <a:off x="-2055282" y="8432149"/>
            <a:ext cx="15256932" cy="584775"/>
          </a:xfrm>
          <a:prstGeom prst="rect">
            <a:avLst/>
          </a:prstGeom>
          <a:noFill/>
        </p:spPr>
        <p:txBody>
          <a:bodyPr wrap="square">
            <a:spAutoFit/>
          </a:bodyPr>
          <a:lstStyle/>
          <a:p>
            <a:pPr marL="0" lvl="0" indent="0" algn="ctr" rtl="0">
              <a:spcBef>
                <a:spcPts val="0"/>
              </a:spcBef>
              <a:spcAft>
                <a:spcPts val="0"/>
              </a:spcAft>
              <a:buNone/>
            </a:pPr>
            <a:r>
              <a:rPr lang="en-US" sz="3200" dirty="0">
                <a:solidFill>
                  <a:schemeClr val="dk1"/>
                </a:solidFill>
                <a:ea typeface="Arimo"/>
                <a:cs typeface="Arimo"/>
                <a:sym typeface="Arimo"/>
              </a:rPr>
              <a:t>Spain is the region having smallest count of customers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24D3DCAB-758A-81E1-7715-4F83E9B84D9E}"/>
              </a:ext>
            </a:extLst>
          </p:cNvPr>
          <p:cNvSpPr/>
          <p:nvPr/>
        </p:nvSpPr>
        <p:spPr>
          <a:xfrm rot="19514251">
            <a:off x="-6334473" y="-4010372"/>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5" name="Freeform 3">
            <a:extLst>
              <a:ext uri="{FF2B5EF4-FFF2-40B4-BE49-F238E27FC236}">
                <a16:creationId xmlns:a16="http://schemas.microsoft.com/office/drawing/2014/main" id="{0E9582B2-876A-7206-9E27-23A031887712}"/>
              </a:ext>
            </a:extLst>
          </p:cNvPr>
          <p:cNvSpPr/>
          <p:nvPr/>
        </p:nvSpPr>
        <p:spPr>
          <a:xfrm rot="19800707">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grpSp>
        <p:nvGrpSpPr>
          <p:cNvPr id="6" name="Group 4">
            <a:extLst>
              <a:ext uri="{FF2B5EF4-FFF2-40B4-BE49-F238E27FC236}">
                <a16:creationId xmlns:a16="http://schemas.microsoft.com/office/drawing/2014/main" id="{0C1C73D4-D26C-2B1B-22B6-406A287CB6AF}"/>
              </a:ext>
            </a:extLst>
          </p:cNvPr>
          <p:cNvGrpSpPr/>
          <p:nvPr/>
        </p:nvGrpSpPr>
        <p:grpSpPr>
          <a:xfrm>
            <a:off x="9144000" y="2197100"/>
            <a:ext cx="8115300" cy="5892800"/>
            <a:chOff x="0" y="0"/>
            <a:chExt cx="10820400" cy="7857067"/>
          </a:xfrm>
        </p:grpSpPr>
        <p:pic>
          <p:nvPicPr>
            <p:cNvPr id="7" name="Picture 5">
              <a:extLst>
                <a:ext uri="{FF2B5EF4-FFF2-40B4-BE49-F238E27FC236}">
                  <a16:creationId xmlns:a16="http://schemas.microsoft.com/office/drawing/2014/main" id="{8B25D91F-CB8B-126D-07F8-9422773E1732}"/>
                </a:ext>
              </a:extLst>
            </p:cNvPr>
            <p:cNvPicPr>
              <a:picLocks noChangeAspect="1"/>
            </p:cNvPicPr>
            <p:nvPr/>
          </p:nvPicPr>
          <p:blipFill>
            <a:blip r:embed="rId6"/>
            <a:srcRect l="4037" r="4037"/>
            <a:stretch>
              <a:fillRect/>
            </a:stretch>
          </p:blipFill>
          <p:spPr>
            <a:xfrm>
              <a:off x="0" y="0"/>
              <a:ext cx="10820400" cy="7857067"/>
            </a:xfrm>
            <a:prstGeom prst="rect">
              <a:avLst/>
            </a:prstGeom>
          </p:spPr>
        </p:pic>
      </p:grpSp>
      <p:sp>
        <p:nvSpPr>
          <p:cNvPr id="8" name="TextBox 6">
            <a:extLst>
              <a:ext uri="{FF2B5EF4-FFF2-40B4-BE49-F238E27FC236}">
                <a16:creationId xmlns:a16="http://schemas.microsoft.com/office/drawing/2014/main" id="{08A5C80C-ADF4-E3A6-EB17-9B8F988B3AA0}"/>
              </a:ext>
            </a:extLst>
          </p:cNvPr>
          <p:cNvSpPr txBox="1"/>
          <p:nvPr/>
        </p:nvSpPr>
        <p:spPr>
          <a:xfrm>
            <a:off x="1028700" y="571500"/>
            <a:ext cx="7390378" cy="2308324"/>
          </a:xfrm>
          <a:prstGeom prst="rect">
            <a:avLst/>
          </a:prstGeom>
        </p:spPr>
        <p:txBody>
          <a:bodyPr wrap="square" lIns="0" tIns="0" rIns="0" bIns="0" rtlCol="0" anchor="t">
            <a:spAutoFit/>
          </a:bodyPr>
          <a:lstStyle/>
          <a:p>
            <a:pPr algn="l">
              <a:lnSpc>
                <a:spcPts val="9000"/>
              </a:lnSpc>
            </a:pPr>
            <a:r>
              <a:rPr lang="en-US" sz="8000" dirty="0">
                <a:solidFill>
                  <a:srgbClr val="004AAD"/>
                </a:solidFill>
                <a:latin typeface="Montserrat Classic Bold"/>
              </a:rPr>
              <a:t>Gender Distribution</a:t>
            </a:r>
          </a:p>
        </p:txBody>
      </p:sp>
      <p:sp>
        <p:nvSpPr>
          <p:cNvPr id="19" name="Google Shape;1575;p56">
            <a:extLst>
              <a:ext uri="{FF2B5EF4-FFF2-40B4-BE49-F238E27FC236}">
                <a16:creationId xmlns:a16="http://schemas.microsoft.com/office/drawing/2014/main" id="{387A6775-B5D8-1964-2540-13F1538C7AFA}"/>
              </a:ext>
            </a:extLst>
          </p:cNvPr>
          <p:cNvSpPr txBox="1"/>
          <p:nvPr/>
        </p:nvSpPr>
        <p:spPr>
          <a:xfrm>
            <a:off x="472030" y="3242981"/>
            <a:ext cx="5928770" cy="17253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2"/>
                </a:solidFill>
                <a:ea typeface="Bebas Neue"/>
                <a:cs typeface="Bebas Neue"/>
                <a:sym typeface="Bebas Neue"/>
              </a:rPr>
              <a:t>Active MALE</a:t>
            </a:r>
            <a:r>
              <a:rPr lang="en-US" sz="5400" b="1" dirty="0">
                <a:solidFill>
                  <a:schemeClr val="dk1"/>
                </a:solidFill>
                <a:ea typeface="Bebas Neue"/>
                <a:cs typeface="Bebas Neue"/>
                <a:sym typeface="Bebas Neue"/>
              </a:rPr>
              <a:t>-2867</a:t>
            </a:r>
            <a:endParaRPr sz="5400" b="1" dirty="0">
              <a:solidFill>
                <a:schemeClr val="dk1"/>
              </a:solidFill>
              <a:ea typeface="Bebas Neue"/>
              <a:cs typeface="Bebas Neue"/>
              <a:sym typeface="Bebas Neue"/>
            </a:endParaRPr>
          </a:p>
        </p:txBody>
      </p:sp>
      <p:sp>
        <p:nvSpPr>
          <p:cNvPr id="20" name="Google Shape;1575;p56">
            <a:extLst>
              <a:ext uri="{FF2B5EF4-FFF2-40B4-BE49-F238E27FC236}">
                <a16:creationId xmlns:a16="http://schemas.microsoft.com/office/drawing/2014/main" id="{43768863-090F-61E2-9CEB-E0BFE34AA31D}"/>
              </a:ext>
            </a:extLst>
          </p:cNvPr>
          <p:cNvSpPr txBox="1"/>
          <p:nvPr/>
        </p:nvSpPr>
        <p:spPr>
          <a:xfrm>
            <a:off x="472030" y="4212034"/>
            <a:ext cx="6381236" cy="17253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solidFill>
                  <a:schemeClr val="accent6">
                    <a:lumMod val="75000"/>
                  </a:schemeClr>
                </a:solidFill>
                <a:ea typeface="Bebas Neue"/>
                <a:cs typeface="Bebas Neue"/>
                <a:sym typeface="Bebas Neue"/>
              </a:rPr>
              <a:t>Active FEMALE</a:t>
            </a:r>
            <a:r>
              <a:rPr lang="en-US" sz="5400" b="1" dirty="0">
                <a:solidFill>
                  <a:schemeClr val="dk1"/>
                </a:solidFill>
                <a:ea typeface="Bebas Neue"/>
                <a:cs typeface="Bebas Neue"/>
                <a:sym typeface="Bebas Neue"/>
              </a:rPr>
              <a:t>-2284</a:t>
            </a:r>
            <a:endParaRPr sz="5400" b="1" dirty="0">
              <a:solidFill>
                <a:schemeClr val="dk1"/>
              </a:solidFill>
              <a:ea typeface="Bebas Neue"/>
              <a:cs typeface="Bebas Neue"/>
              <a:sym typeface="Bebas Neue"/>
            </a:endParaRPr>
          </a:p>
        </p:txBody>
      </p:sp>
      <p:sp>
        <p:nvSpPr>
          <p:cNvPr id="22" name="TextBox 21">
            <a:extLst>
              <a:ext uri="{FF2B5EF4-FFF2-40B4-BE49-F238E27FC236}">
                <a16:creationId xmlns:a16="http://schemas.microsoft.com/office/drawing/2014/main" id="{E743DF6C-FCB4-C6E5-F87D-BCBFD7A0B0A5}"/>
              </a:ext>
            </a:extLst>
          </p:cNvPr>
          <p:cNvSpPr txBox="1"/>
          <p:nvPr/>
        </p:nvSpPr>
        <p:spPr>
          <a:xfrm>
            <a:off x="228600" y="6737389"/>
            <a:ext cx="8763000" cy="1323439"/>
          </a:xfrm>
          <a:prstGeom prst="rect">
            <a:avLst/>
          </a:prstGeom>
          <a:noFill/>
        </p:spPr>
        <p:txBody>
          <a:bodyPr wrap="square">
            <a:spAutoFit/>
          </a:bodyPr>
          <a:lstStyle/>
          <a:p>
            <a:pPr marL="0" lvl="0" indent="0" algn="ctr" rtl="0">
              <a:spcBef>
                <a:spcPts val="0"/>
              </a:spcBef>
              <a:spcAft>
                <a:spcPts val="0"/>
              </a:spcAft>
              <a:buNone/>
            </a:pPr>
            <a:r>
              <a:rPr lang="en" sz="4000" b="1" dirty="0"/>
              <a:t>18-30</a:t>
            </a:r>
            <a:r>
              <a:rPr lang="en" sz="4000" dirty="0"/>
              <a:t>:</a:t>
            </a:r>
            <a:r>
              <a:rPr lang="en-US" sz="2800" dirty="0"/>
              <a:t>There are 1641 customers belong to 18-30</a:t>
            </a:r>
          </a:p>
          <a:p>
            <a:pPr marL="0" lvl="0" indent="0" algn="ctr" rtl="0">
              <a:spcBef>
                <a:spcPts val="0"/>
              </a:spcBef>
              <a:spcAft>
                <a:spcPts val="0"/>
              </a:spcAft>
              <a:buNone/>
            </a:pPr>
            <a:endParaRPr lang="en" sz="4000" dirty="0"/>
          </a:p>
        </p:txBody>
      </p:sp>
      <p:sp>
        <p:nvSpPr>
          <p:cNvPr id="23" name="TextBox 22">
            <a:extLst>
              <a:ext uri="{FF2B5EF4-FFF2-40B4-BE49-F238E27FC236}">
                <a16:creationId xmlns:a16="http://schemas.microsoft.com/office/drawing/2014/main" id="{7DBE8C2E-7C1C-3AAA-BEC8-9469723B2E78}"/>
              </a:ext>
            </a:extLst>
          </p:cNvPr>
          <p:cNvSpPr txBox="1"/>
          <p:nvPr/>
        </p:nvSpPr>
        <p:spPr>
          <a:xfrm>
            <a:off x="838204" y="7536471"/>
            <a:ext cx="9448800" cy="1815882"/>
          </a:xfrm>
          <a:prstGeom prst="rect">
            <a:avLst/>
          </a:prstGeom>
          <a:noFill/>
        </p:spPr>
        <p:txBody>
          <a:bodyPr wrap="square">
            <a:spAutoFit/>
          </a:bodyPr>
          <a:lstStyle/>
          <a:p>
            <a:pPr marL="0" lvl="0" indent="0" rtl="0">
              <a:spcBef>
                <a:spcPts val="0"/>
              </a:spcBef>
              <a:spcAft>
                <a:spcPts val="0"/>
              </a:spcAft>
              <a:buNone/>
            </a:pPr>
            <a:r>
              <a:rPr lang="en" sz="4000" b="1" dirty="0"/>
              <a:t>30-50</a:t>
            </a:r>
            <a:r>
              <a:rPr lang="en" sz="4000" dirty="0"/>
              <a:t>:</a:t>
            </a:r>
            <a:r>
              <a:rPr lang="en-US" sz="2800" dirty="0"/>
              <a:t>There are 7098 customers belong to 30-50 </a:t>
            </a:r>
          </a:p>
          <a:p>
            <a:pPr marL="0" lvl="0" indent="0" rtl="0">
              <a:spcBef>
                <a:spcPts val="0"/>
              </a:spcBef>
              <a:spcAft>
                <a:spcPts val="0"/>
              </a:spcAft>
              <a:buNone/>
            </a:pPr>
            <a:r>
              <a:rPr lang="en-US" sz="2800" dirty="0"/>
              <a:t>which consist of highest customer count.</a:t>
            </a:r>
            <a:endParaRPr lang="en-US" sz="3600" dirty="0"/>
          </a:p>
          <a:p>
            <a:pPr marL="0" lvl="0" indent="0" algn="ctr" rtl="0">
              <a:spcBef>
                <a:spcPts val="0"/>
              </a:spcBef>
              <a:spcAft>
                <a:spcPts val="0"/>
              </a:spcAft>
              <a:buNone/>
            </a:pPr>
            <a:endParaRPr lang="en" sz="4000" dirty="0"/>
          </a:p>
        </p:txBody>
      </p:sp>
      <p:sp>
        <p:nvSpPr>
          <p:cNvPr id="24" name="TextBox 23">
            <a:extLst>
              <a:ext uri="{FF2B5EF4-FFF2-40B4-BE49-F238E27FC236}">
                <a16:creationId xmlns:a16="http://schemas.microsoft.com/office/drawing/2014/main" id="{CF62707A-6442-ADA0-3F83-4C2979604338}"/>
              </a:ext>
            </a:extLst>
          </p:cNvPr>
          <p:cNvSpPr txBox="1"/>
          <p:nvPr/>
        </p:nvSpPr>
        <p:spPr>
          <a:xfrm>
            <a:off x="-329093" y="8807884"/>
            <a:ext cx="8763000" cy="1323439"/>
          </a:xfrm>
          <a:prstGeom prst="rect">
            <a:avLst/>
          </a:prstGeom>
          <a:noFill/>
        </p:spPr>
        <p:txBody>
          <a:bodyPr wrap="square">
            <a:spAutoFit/>
          </a:bodyPr>
          <a:lstStyle/>
          <a:p>
            <a:pPr algn="ctr"/>
            <a:r>
              <a:rPr lang="en" sz="4000" b="1" dirty="0"/>
              <a:t>50+</a:t>
            </a:r>
            <a:r>
              <a:rPr lang="en" sz="4000" dirty="0"/>
              <a:t>:</a:t>
            </a:r>
            <a:r>
              <a:rPr lang="en-US" sz="2800" dirty="0"/>
              <a:t>There are 1261 customers above 50.</a:t>
            </a:r>
          </a:p>
          <a:p>
            <a:pPr marL="0" lvl="0" indent="0" algn="ctr" rtl="0">
              <a:spcBef>
                <a:spcPts val="0"/>
              </a:spcBef>
              <a:spcAft>
                <a:spcPts val="0"/>
              </a:spcAft>
              <a:buNone/>
            </a:pPr>
            <a:endParaRPr lang="en" sz="4000" dirty="0"/>
          </a:p>
        </p:txBody>
      </p:sp>
      <p:sp>
        <p:nvSpPr>
          <p:cNvPr id="25" name="Google Shape;1575;p56">
            <a:extLst>
              <a:ext uri="{FF2B5EF4-FFF2-40B4-BE49-F238E27FC236}">
                <a16:creationId xmlns:a16="http://schemas.microsoft.com/office/drawing/2014/main" id="{59A82C80-FEE8-2FE4-03EB-82C8B7F157EE}"/>
              </a:ext>
            </a:extLst>
          </p:cNvPr>
          <p:cNvSpPr txBox="1"/>
          <p:nvPr/>
        </p:nvSpPr>
        <p:spPr>
          <a:xfrm>
            <a:off x="-52904" y="5489945"/>
            <a:ext cx="4381500" cy="17253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dk1"/>
                </a:solidFill>
                <a:ea typeface="Bebas Neue"/>
                <a:cs typeface="Bebas Neue"/>
                <a:sym typeface="Bebas Neue"/>
              </a:rPr>
              <a:t>Age group:</a:t>
            </a:r>
            <a:endParaRPr sz="4400" b="1" dirty="0">
              <a:solidFill>
                <a:schemeClr val="dk1"/>
              </a:solidFill>
              <a:ea typeface="Bebas Neue"/>
              <a:cs typeface="Bebas Neue"/>
              <a:sym typeface="Bebas Neue"/>
            </a:endParaRPr>
          </a:p>
        </p:txBody>
      </p:sp>
    </p:spTree>
    <p:extLst>
      <p:ext uri="{BB962C8B-B14F-4D97-AF65-F5344CB8AC3E}">
        <p14:creationId xmlns:p14="http://schemas.microsoft.com/office/powerpoint/2010/main" val="316105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4104B08-B9DA-3E7A-D734-84D7602FFC76}"/>
              </a:ext>
            </a:extLst>
          </p:cNvPr>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TextBox 12">
            <a:extLst>
              <a:ext uri="{FF2B5EF4-FFF2-40B4-BE49-F238E27FC236}">
                <a16:creationId xmlns:a16="http://schemas.microsoft.com/office/drawing/2014/main" id="{663BE2F3-E238-CFD0-6DCA-E0FBBF5E24B9}"/>
              </a:ext>
            </a:extLst>
          </p:cNvPr>
          <p:cNvSpPr txBox="1"/>
          <p:nvPr/>
        </p:nvSpPr>
        <p:spPr>
          <a:xfrm>
            <a:off x="661208" y="647700"/>
            <a:ext cx="9486900" cy="1014893"/>
          </a:xfrm>
          <a:prstGeom prst="rect">
            <a:avLst/>
          </a:prstGeom>
        </p:spPr>
        <p:txBody>
          <a:bodyPr wrap="square" lIns="0" tIns="0" rIns="0" bIns="0" rtlCol="0" anchor="t">
            <a:spAutoFit/>
          </a:bodyPr>
          <a:lstStyle/>
          <a:p>
            <a:pPr algn="l">
              <a:lnSpc>
                <a:spcPts val="9000"/>
              </a:lnSpc>
            </a:pPr>
            <a:r>
              <a:rPr lang="en-US" sz="6000" dirty="0">
                <a:solidFill>
                  <a:srgbClr val="004AAD"/>
                </a:solidFill>
                <a:latin typeface="Montserrat Classic Bold"/>
              </a:rPr>
              <a:t>CREDIT CARD HOLDERS</a:t>
            </a:r>
          </a:p>
        </p:txBody>
      </p:sp>
      <p:sp>
        <p:nvSpPr>
          <p:cNvPr id="4" name="Freeform 14">
            <a:extLst>
              <a:ext uri="{FF2B5EF4-FFF2-40B4-BE49-F238E27FC236}">
                <a16:creationId xmlns:a16="http://schemas.microsoft.com/office/drawing/2014/main" id="{46D3FF57-96E9-ED8C-418F-7B8DA6F63CB5}"/>
              </a:ext>
            </a:extLst>
          </p:cNvPr>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8" name="Google Shape;1290;p51">
            <a:extLst>
              <a:ext uri="{FF2B5EF4-FFF2-40B4-BE49-F238E27FC236}">
                <a16:creationId xmlns:a16="http://schemas.microsoft.com/office/drawing/2014/main" id="{9E0A2904-BC76-FBFA-EABF-23A824F7CFCB}"/>
              </a:ext>
            </a:extLst>
          </p:cNvPr>
          <p:cNvSpPr txBox="1"/>
          <p:nvPr/>
        </p:nvSpPr>
        <p:spPr>
          <a:xfrm>
            <a:off x="4996409" y="2107586"/>
            <a:ext cx="5739054" cy="10148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solidFill>
                  <a:schemeClr val="dk1"/>
                </a:solidFill>
                <a:ea typeface="Bebas Neue"/>
                <a:cs typeface="Bebas Neue"/>
                <a:sym typeface="Bebas Neue"/>
              </a:rPr>
              <a:t>Credit card Holder</a:t>
            </a:r>
            <a:r>
              <a:rPr lang="en-IN" sz="3600" b="1" dirty="0">
                <a:solidFill>
                  <a:schemeClr val="dk1"/>
                </a:solidFill>
                <a:ea typeface="Bebas Neue"/>
                <a:cs typeface="Bebas Neue"/>
                <a:sym typeface="Bebas Neue"/>
              </a:rPr>
              <a:t>s</a:t>
            </a:r>
            <a:endParaRPr sz="3600" b="1" dirty="0">
              <a:solidFill>
                <a:schemeClr val="dk1"/>
              </a:solidFill>
              <a:ea typeface="Bebas Neue"/>
              <a:cs typeface="Bebas Neue"/>
              <a:sym typeface="Bebas Neue"/>
            </a:endParaRPr>
          </a:p>
        </p:txBody>
      </p:sp>
      <p:cxnSp>
        <p:nvCxnSpPr>
          <p:cNvPr id="9" name="Google Shape;1313;p51">
            <a:extLst>
              <a:ext uri="{FF2B5EF4-FFF2-40B4-BE49-F238E27FC236}">
                <a16:creationId xmlns:a16="http://schemas.microsoft.com/office/drawing/2014/main" id="{8C0F9BFA-7415-E564-934E-CC0ACD5D63C8}"/>
              </a:ext>
            </a:extLst>
          </p:cNvPr>
          <p:cNvCxnSpPr>
            <a:cxnSpLocks/>
          </p:cNvCxnSpPr>
          <p:nvPr/>
        </p:nvCxnSpPr>
        <p:spPr>
          <a:xfrm rot="16200000" flipH="1">
            <a:off x="6695111" y="3477585"/>
            <a:ext cx="2687974" cy="2514603"/>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 name="Google Shape;1312;p51">
            <a:extLst>
              <a:ext uri="{FF2B5EF4-FFF2-40B4-BE49-F238E27FC236}">
                <a16:creationId xmlns:a16="http://schemas.microsoft.com/office/drawing/2014/main" id="{476F7354-540F-BFBE-8C0C-A4E37D4AF770}"/>
              </a:ext>
            </a:extLst>
          </p:cNvPr>
          <p:cNvCxnSpPr>
            <a:cxnSpLocks/>
          </p:cNvCxnSpPr>
          <p:nvPr/>
        </p:nvCxnSpPr>
        <p:spPr>
          <a:xfrm rot="5400000" flipH="1" flipV="1">
            <a:off x="4295040" y="3512384"/>
            <a:ext cx="2570142" cy="2403374"/>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7" name="TextBox 16">
            <a:extLst>
              <a:ext uri="{FF2B5EF4-FFF2-40B4-BE49-F238E27FC236}">
                <a16:creationId xmlns:a16="http://schemas.microsoft.com/office/drawing/2014/main" id="{7F5E029D-C552-B970-60A4-B83587BC2715}"/>
              </a:ext>
            </a:extLst>
          </p:cNvPr>
          <p:cNvSpPr txBox="1"/>
          <p:nvPr/>
        </p:nvSpPr>
        <p:spPr>
          <a:xfrm>
            <a:off x="3832777" y="5994113"/>
            <a:ext cx="1720380" cy="584775"/>
          </a:xfrm>
          <a:prstGeom prst="rect">
            <a:avLst/>
          </a:prstGeom>
          <a:noFill/>
        </p:spPr>
        <p:txBody>
          <a:bodyPr wrap="square" rtlCol="0">
            <a:spAutoFit/>
          </a:bodyPr>
          <a:lstStyle/>
          <a:p>
            <a:r>
              <a:rPr lang="en-US" sz="3200" b="1" dirty="0"/>
              <a:t>RETAIN</a:t>
            </a:r>
            <a:endParaRPr lang="en-IN" sz="3200" b="1" dirty="0"/>
          </a:p>
        </p:txBody>
      </p:sp>
      <p:sp>
        <p:nvSpPr>
          <p:cNvPr id="18" name="TextBox 17">
            <a:extLst>
              <a:ext uri="{FF2B5EF4-FFF2-40B4-BE49-F238E27FC236}">
                <a16:creationId xmlns:a16="http://schemas.microsoft.com/office/drawing/2014/main" id="{06DBBC5A-5EF6-A153-68DE-9BC73B79ED45}"/>
              </a:ext>
            </a:extLst>
          </p:cNvPr>
          <p:cNvSpPr txBox="1"/>
          <p:nvPr/>
        </p:nvSpPr>
        <p:spPr>
          <a:xfrm>
            <a:off x="9001039" y="6053668"/>
            <a:ext cx="1720380" cy="584775"/>
          </a:xfrm>
          <a:prstGeom prst="rect">
            <a:avLst/>
          </a:prstGeom>
          <a:noFill/>
        </p:spPr>
        <p:txBody>
          <a:bodyPr wrap="square" rtlCol="0">
            <a:spAutoFit/>
          </a:bodyPr>
          <a:lstStyle/>
          <a:p>
            <a:r>
              <a:rPr lang="en-US" sz="3200" b="1" dirty="0"/>
              <a:t>EXIT</a:t>
            </a:r>
            <a:endParaRPr lang="en-IN" sz="3200" b="1" dirty="0"/>
          </a:p>
        </p:txBody>
      </p:sp>
      <p:sp>
        <p:nvSpPr>
          <p:cNvPr id="19" name="TextBox 18">
            <a:extLst>
              <a:ext uri="{FF2B5EF4-FFF2-40B4-BE49-F238E27FC236}">
                <a16:creationId xmlns:a16="http://schemas.microsoft.com/office/drawing/2014/main" id="{8C3954B3-837F-6153-2F57-1928E9119228}"/>
              </a:ext>
            </a:extLst>
          </p:cNvPr>
          <p:cNvSpPr txBox="1"/>
          <p:nvPr/>
        </p:nvSpPr>
        <p:spPr>
          <a:xfrm>
            <a:off x="3302202" y="6412198"/>
            <a:ext cx="3387338" cy="1200329"/>
          </a:xfrm>
          <a:prstGeom prst="rect">
            <a:avLst/>
          </a:prstGeom>
          <a:noFill/>
        </p:spPr>
        <p:txBody>
          <a:bodyPr wrap="none" rtlCol="0">
            <a:spAutoFit/>
          </a:bodyPr>
          <a:lstStyle/>
          <a:p>
            <a:r>
              <a:rPr lang="en-US" sz="2400" dirty="0">
                <a:solidFill>
                  <a:schemeClr val="dk1"/>
                </a:solidFill>
                <a:ea typeface="Arimo"/>
                <a:cs typeface="Arimo"/>
                <a:sym typeface="Arimo"/>
              </a:rPr>
              <a:t>There are 5631 customer </a:t>
            </a:r>
          </a:p>
          <a:p>
            <a:r>
              <a:rPr lang="en-US" sz="2400" dirty="0">
                <a:solidFill>
                  <a:schemeClr val="dk1"/>
                </a:solidFill>
                <a:ea typeface="Arimo"/>
                <a:cs typeface="Arimo"/>
                <a:sym typeface="Arimo"/>
              </a:rPr>
              <a:t>retained in the bank</a:t>
            </a:r>
          </a:p>
          <a:p>
            <a:endParaRPr lang="en-IN" sz="2400" dirty="0"/>
          </a:p>
        </p:txBody>
      </p:sp>
      <p:sp>
        <p:nvSpPr>
          <p:cNvPr id="28" name="TextBox 27">
            <a:extLst>
              <a:ext uri="{FF2B5EF4-FFF2-40B4-BE49-F238E27FC236}">
                <a16:creationId xmlns:a16="http://schemas.microsoft.com/office/drawing/2014/main" id="{C0F4E638-9DD3-9C34-5FDB-02B738239BAC}"/>
              </a:ext>
            </a:extLst>
          </p:cNvPr>
          <p:cNvSpPr txBox="1"/>
          <p:nvPr/>
        </p:nvSpPr>
        <p:spPr>
          <a:xfrm>
            <a:off x="8469789" y="6412198"/>
            <a:ext cx="5321841" cy="830997"/>
          </a:xfrm>
          <a:prstGeom prst="rect">
            <a:avLst/>
          </a:prstGeom>
          <a:noFill/>
        </p:spPr>
        <p:txBody>
          <a:bodyPr wrap="none" rtlCol="0">
            <a:spAutoFit/>
          </a:bodyPr>
          <a:lstStyle/>
          <a:p>
            <a:r>
              <a:rPr lang="en-US" sz="2400" dirty="0">
                <a:solidFill>
                  <a:schemeClr val="dk1"/>
                </a:solidFill>
                <a:ea typeface="Arimo"/>
                <a:cs typeface="Arimo"/>
                <a:sym typeface="Arimo"/>
              </a:rPr>
              <a:t>There are 1424 customers exits the bank.</a:t>
            </a:r>
          </a:p>
          <a:p>
            <a:endParaRPr lang="en-IN" sz="2400" dirty="0"/>
          </a:p>
        </p:txBody>
      </p:sp>
      <p:cxnSp>
        <p:nvCxnSpPr>
          <p:cNvPr id="29" name="Google Shape;1312;p51">
            <a:extLst>
              <a:ext uri="{FF2B5EF4-FFF2-40B4-BE49-F238E27FC236}">
                <a16:creationId xmlns:a16="http://schemas.microsoft.com/office/drawing/2014/main" id="{BDDBBC2E-AA3A-6A8B-1A0C-46F798FC87B5}"/>
              </a:ext>
            </a:extLst>
          </p:cNvPr>
          <p:cNvCxnSpPr>
            <a:cxnSpLocks/>
          </p:cNvCxnSpPr>
          <p:nvPr/>
        </p:nvCxnSpPr>
        <p:spPr>
          <a:xfrm rot="5400000" flipH="1" flipV="1">
            <a:off x="3228785" y="7169986"/>
            <a:ext cx="1220132" cy="1073299"/>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1" name="Google Shape;1312;p51">
            <a:extLst>
              <a:ext uri="{FF2B5EF4-FFF2-40B4-BE49-F238E27FC236}">
                <a16:creationId xmlns:a16="http://schemas.microsoft.com/office/drawing/2014/main" id="{5293EB3C-E581-E913-6244-3C6D454414CC}"/>
              </a:ext>
            </a:extLst>
          </p:cNvPr>
          <p:cNvCxnSpPr>
            <a:cxnSpLocks/>
          </p:cNvCxnSpPr>
          <p:nvPr/>
        </p:nvCxnSpPr>
        <p:spPr>
          <a:xfrm rot="16200000" flipV="1">
            <a:off x="4374089" y="7244607"/>
            <a:ext cx="1138446" cy="1135620"/>
          </a:xfrm>
          <a:prstGeom prst="bentConnector3">
            <a:avLst>
              <a:gd name="adj1" fmla="val 60412"/>
            </a:avLst>
          </a:prstGeom>
          <a:noFill/>
          <a:ln w="9525" cap="flat" cmpd="sng">
            <a:solidFill>
              <a:schemeClr val="dk1"/>
            </a:solidFill>
            <a:prstDash val="solid"/>
            <a:round/>
            <a:headEnd type="none" w="med" len="med"/>
            <a:tailEnd type="none" w="med" len="med"/>
          </a:ln>
        </p:spPr>
      </p:cxnSp>
      <p:sp>
        <p:nvSpPr>
          <p:cNvPr id="37" name="TextBox 36">
            <a:extLst>
              <a:ext uri="{FF2B5EF4-FFF2-40B4-BE49-F238E27FC236}">
                <a16:creationId xmlns:a16="http://schemas.microsoft.com/office/drawing/2014/main" id="{0C4F633C-7173-FF9C-D7E5-E4C7C3B86CFA}"/>
              </a:ext>
            </a:extLst>
          </p:cNvPr>
          <p:cNvSpPr txBox="1"/>
          <p:nvPr/>
        </p:nvSpPr>
        <p:spPr>
          <a:xfrm>
            <a:off x="2809467" y="8332490"/>
            <a:ext cx="1720380" cy="584775"/>
          </a:xfrm>
          <a:prstGeom prst="rect">
            <a:avLst/>
          </a:prstGeom>
          <a:noFill/>
        </p:spPr>
        <p:txBody>
          <a:bodyPr wrap="square" rtlCol="0">
            <a:spAutoFit/>
          </a:bodyPr>
          <a:lstStyle/>
          <a:p>
            <a:r>
              <a:rPr lang="en-US" sz="3200" b="1" dirty="0"/>
              <a:t>ACTIVE</a:t>
            </a:r>
            <a:endParaRPr lang="en-IN" sz="3200" b="1" dirty="0"/>
          </a:p>
        </p:txBody>
      </p:sp>
      <p:sp>
        <p:nvSpPr>
          <p:cNvPr id="38" name="TextBox 37">
            <a:extLst>
              <a:ext uri="{FF2B5EF4-FFF2-40B4-BE49-F238E27FC236}">
                <a16:creationId xmlns:a16="http://schemas.microsoft.com/office/drawing/2014/main" id="{A94EB7E6-BCB0-D716-998A-AC2B061B1D87}"/>
              </a:ext>
            </a:extLst>
          </p:cNvPr>
          <p:cNvSpPr txBox="1"/>
          <p:nvPr/>
        </p:nvSpPr>
        <p:spPr>
          <a:xfrm>
            <a:off x="4894853" y="8330440"/>
            <a:ext cx="2393846" cy="584775"/>
          </a:xfrm>
          <a:prstGeom prst="rect">
            <a:avLst/>
          </a:prstGeom>
          <a:noFill/>
        </p:spPr>
        <p:txBody>
          <a:bodyPr wrap="square" rtlCol="0">
            <a:spAutoFit/>
          </a:bodyPr>
          <a:lstStyle/>
          <a:p>
            <a:r>
              <a:rPr lang="en-US" sz="3200" b="1" dirty="0"/>
              <a:t>NOT ACTIVE</a:t>
            </a:r>
            <a:endParaRPr lang="en-IN" sz="3200" b="1" dirty="0"/>
          </a:p>
        </p:txBody>
      </p:sp>
      <p:cxnSp>
        <p:nvCxnSpPr>
          <p:cNvPr id="39" name="Google Shape;1312;p51">
            <a:extLst>
              <a:ext uri="{FF2B5EF4-FFF2-40B4-BE49-F238E27FC236}">
                <a16:creationId xmlns:a16="http://schemas.microsoft.com/office/drawing/2014/main" id="{2E29255C-3CC4-C296-0AC9-3075258875F5}"/>
              </a:ext>
            </a:extLst>
          </p:cNvPr>
          <p:cNvCxnSpPr>
            <a:cxnSpLocks/>
          </p:cNvCxnSpPr>
          <p:nvPr/>
        </p:nvCxnSpPr>
        <p:spPr>
          <a:xfrm rot="16200000" flipV="1">
            <a:off x="9464867" y="7014169"/>
            <a:ext cx="1411984" cy="122055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41" name="Google Shape;1312;p51">
            <a:extLst>
              <a:ext uri="{FF2B5EF4-FFF2-40B4-BE49-F238E27FC236}">
                <a16:creationId xmlns:a16="http://schemas.microsoft.com/office/drawing/2014/main" id="{08524B96-6B9C-E5E7-6B64-810433C8079B}"/>
              </a:ext>
            </a:extLst>
          </p:cNvPr>
          <p:cNvCxnSpPr>
            <a:cxnSpLocks/>
          </p:cNvCxnSpPr>
          <p:nvPr/>
        </p:nvCxnSpPr>
        <p:spPr>
          <a:xfrm rot="5400000" flipH="1" flipV="1">
            <a:off x="8454581" y="7156939"/>
            <a:ext cx="1179501" cy="1032496"/>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48" name="TextBox 47">
            <a:extLst>
              <a:ext uri="{FF2B5EF4-FFF2-40B4-BE49-F238E27FC236}">
                <a16:creationId xmlns:a16="http://schemas.microsoft.com/office/drawing/2014/main" id="{7406FF7E-45BE-794D-5316-A3A2F2EE4C78}"/>
              </a:ext>
            </a:extLst>
          </p:cNvPr>
          <p:cNvSpPr txBox="1"/>
          <p:nvPr/>
        </p:nvSpPr>
        <p:spPr>
          <a:xfrm>
            <a:off x="7994544" y="8287480"/>
            <a:ext cx="1720380" cy="584775"/>
          </a:xfrm>
          <a:prstGeom prst="rect">
            <a:avLst/>
          </a:prstGeom>
          <a:noFill/>
        </p:spPr>
        <p:txBody>
          <a:bodyPr wrap="square" rtlCol="0">
            <a:spAutoFit/>
          </a:bodyPr>
          <a:lstStyle/>
          <a:p>
            <a:r>
              <a:rPr lang="en-US" sz="3200" b="1" dirty="0"/>
              <a:t>ACTIVE</a:t>
            </a:r>
            <a:endParaRPr lang="en-IN" sz="3200" b="1" dirty="0"/>
          </a:p>
        </p:txBody>
      </p:sp>
      <p:sp>
        <p:nvSpPr>
          <p:cNvPr id="49" name="TextBox 48">
            <a:extLst>
              <a:ext uri="{FF2B5EF4-FFF2-40B4-BE49-F238E27FC236}">
                <a16:creationId xmlns:a16="http://schemas.microsoft.com/office/drawing/2014/main" id="{82387CA2-9BBE-0929-9B0F-20E2DB43BEC6}"/>
              </a:ext>
            </a:extLst>
          </p:cNvPr>
          <p:cNvSpPr txBox="1"/>
          <p:nvPr/>
        </p:nvSpPr>
        <p:spPr>
          <a:xfrm>
            <a:off x="10142034" y="8281985"/>
            <a:ext cx="2837426" cy="584775"/>
          </a:xfrm>
          <a:prstGeom prst="rect">
            <a:avLst/>
          </a:prstGeom>
          <a:noFill/>
        </p:spPr>
        <p:txBody>
          <a:bodyPr wrap="square" rtlCol="0">
            <a:spAutoFit/>
          </a:bodyPr>
          <a:lstStyle/>
          <a:p>
            <a:r>
              <a:rPr lang="en-US" sz="3200" b="1" dirty="0"/>
              <a:t>NOT ACTIVE</a:t>
            </a:r>
            <a:endParaRPr lang="en-IN" sz="3200" b="1" dirty="0"/>
          </a:p>
        </p:txBody>
      </p:sp>
      <p:sp>
        <p:nvSpPr>
          <p:cNvPr id="50" name="TextBox 49">
            <a:extLst>
              <a:ext uri="{FF2B5EF4-FFF2-40B4-BE49-F238E27FC236}">
                <a16:creationId xmlns:a16="http://schemas.microsoft.com/office/drawing/2014/main" id="{B7BDAC02-2805-A9AA-17FA-D7C83B0B390F}"/>
              </a:ext>
            </a:extLst>
          </p:cNvPr>
          <p:cNvSpPr txBox="1"/>
          <p:nvPr/>
        </p:nvSpPr>
        <p:spPr>
          <a:xfrm>
            <a:off x="4137191" y="2886285"/>
            <a:ext cx="6923562" cy="954107"/>
          </a:xfrm>
          <a:prstGeom prst="rect">
            <a:avLst/>
          </a:prstGeom>
          <a:noFill/>
        </p:spPr>
        <p:txBody>
          <a:bodyPr wrap="none" rtlCol="0">
            <a:spAutoFit/>
          </a:bodyPr>
          <a:lstStyle/>
          <a:p>
            <a:r>
              <a:rPr lang="en-US" sz="2800" dirty="0">
                <a:solidFill>
                  <a:schemeClr val="dk1"/>
                </a:solidFill>
                <a:ea typeface="Arimo"/>
                <a:cs typeface="Arimo"/>
                <a:sym typeface="Arimo"/>
              </a:rPr>
              <a:t>There are 7055 Customers having credit cards.</a:t>
            </a:r>
          </a:p>
          <a:p>
            <a:endParaRPr lang="en-IN" sz="2800" dirty="0"/>
          </a:p>
        </p:txBody>
      </p:sp>
      <p:sp>
        <p:nvSpPr>
          <p:cNvPr id="52" name="TextBox 51">
            <a:extLst>
              <a:ext uri="{FF2B5EF4-FFF2-40B4-BE49-F238E27FC236}">
                <a16:creationId xmlns:a16="http://schemas.microsoft.com/office/drawing/2014/main" id="{ED5B278F-A35C-DA47-E467-ADF0C22A82FD}"/>
              </a:ext>
            </a:extLst>
          </p:cNvPr>
          <p:cNvSpPr txBox="1"/>
          <p:nvPr/>
        </p:nvSpPr>
        <p:spPr>
          <a:xfrm>
            <a:off x="2294216" y="8806231"/>
            <a:ext cx="2192588" cy="830997"/>
          </a:xfrm>
          <a:prstGeom prst="rect">
            <a:avLst/>
          </a:prstGeom>
          <a:noFill/>
        </p:spPr>
        <p:txBody>
          <a:bodyPr wrap="none" rtlCol="0">
            <a:spAutoFit/>
          </a:bodyPr>
          <a:lstStyle/>
          <a:p>
            <a:r>
              <a:rPr lang="en-US" sz="2400" b="1" dirty="0">
                <a:solidFill>
                  <a:schemeClr val="dk1"/>
                </a:solidFill>
                <a:ea typeface="Bebas Neue"/>
                <a:cs typeface="Bebas Neue"/>
                <a:sym typeface="Bebas Neue"/>
              </a:rPr>
              <a:t>3125 customers</a:t>
            </a:r>
          </a:p>
          <a:p>
            <a:endParaRPr lang="en-IN" sz="2400" b="1" dirty="0"/>
          </a:p>
        </p:txBody>
      </p:sp>
      <p:sp>
        <p:nvSpPr>
          <p:cNvPr id="53" name="TextBox 52">
            <a:extLst>
              <a:ext uri="{FF2B5EF4-FFF2-40B4-BE49-F238E27FC236}">
                <a16:creationId xmlns:a16="http://schemas.microsoft.com/office/drawing/2014/main" id="{E7C9176C-3692-C2DA-74DA-92BE3A7C624E}"/>
              </a:ext>
            </a:extLst>
          </p:cNvPr>
          <p:cNvSpPr txBox="1"/>
          <p:nvPr/>
        </p:nvSpPr>
        <p:spPr>
          <a:xfrm>
            <a:off x="4923090" y="8802131"/>
            <a:ext cx="2192588" cy="830997"/>
          </a:xfrm>
          <a:prstGeom prst="rect">
            <a:avLst/>
          </a:prstGeom>
          <a:noFill/>
        </p:spPr>
        <p:txBody>
          <a:bodyPr wrap="none" rtlCol="0">
            <a:spAutoFit/>
          </a:bodyPr>
          <a:lstStyle/>
          <a:p>
            <a:r>
              <a:rPr lang="en-US" sz="2400" b="1" dirty="0">
                <a:solidFill>
                  <a:schemeClr val="dk1"/>
                </a:solidFill>
                <a:ea typeface="Bebas Neue"/>
                <a:cs typeface="Bebas Neue"/>
                <a:sym typeface="Bebas Neue"/>
              </a:rPr>
              <a:t>2506 customers</a:t>
            </a:r>
          </a:p>
          <a:p>
            <a:endParaRPr lang="en-IN" sz="2400" b="1" dirty="0"/>
          </a:p>
        </p:txBody>
      </p:sp>
      <p:sp>
        <p:nvSpPr>
          <p:cNvPr id="54" name="TextBox 53">
            <a:extLst>
              <a:ext uri="{FF2B5EF4-FFF2-40B4-BE49-F238E27FC236}">
                <a16:creationId xmlns:a16="http://schemas.microsoft.com/office/drawing/2014/main" id="{AFA3FF61-9058-7FCD-98D1-BD173D960144}"/>
              </a:ext>
            </a:extLst>
          </p:cNvPr>
          <p:cNvSpPr txBox="1"/>
          <p:nvPr/>
        </p:nvSpPr>
        <p:spPr>
          <a:xfrm>
            <a:off x="7741354" y="8862044"/>
            <a:ext cx="2037096" cy="830997"/>
          </a:xfrm>
          <a:prstGeom prst="rect">
            <a:avLst/>
          </a:prstGeom>
          <a:noFill/>
        </p:spPr>
        <p:txBody>
          <a:bodyPr wrap="none" rtlCol="0">
            <a:spAutoFit/>
          </a:bodyPr>
          <a:lstStyle/>
          <a:p>
            <a:r>
              <a:rPr lang="en-US" sz="2400" b="1" dirty="0">
                <a:solidFill>
                  <a:schemeClr val="dk1"/>
                </a:solidFill>
                <a:ea typeface="Bebas Neue"/>
                <a:cs typeface="Bebas Neue"/>
                <a:sym typeface="Bebas Neue"/>
              </a:rPr>
              <a:t>482 customers</a:t>
            </a:r>
          </a:p>
          <a:p>
            <a:endParaRPr lang="en-IN" sz="2400" b="1" dirty="0"/>
          </a:p>
        </p:txBody>
      </p:sp>
      <p:sp>
        <p:nvSpPr>
          <p:cNvPr id="55" name="TextBox 54">
            <a:extLst>
              <a:ext uri="{FF2B5EF4-FFF2-40B4-BE49-F238E27FC236}">
                <a16:creationId xmlns:a16="http://schemas.microsoft.com/office/drawing/2014/main" id="{C3A2D8DB-660D-3EB7-FCE3-CEC1432B79D8}"/>
              </a:ext>
            </a:extLst>
          </p:cNvPr>
          <p:cNvSpPr txBox="1"/>
          <p:nvPr/>
        </p:nvSpPr>
        <p:spPr>
          <a:xfrm>
            <a:off x="10152432" y="8859526"/>
            <a:ext cx="2037096" cy="830997"/>
          </a:xfrm>
          <a:prstGeom prst="rect">
            <a:avLst/>
          </a:prstGeom>
          <a:noFill/>
        </p:spPr>
        <p:txBody>
          <a:bodyPr wrap="none" rtlCol="0">
            <a:spAutoFit/>
          </a:bodyPr>
          <a:lstStyle/>
          <a:p>
            <a:r>
              <a:rPr lang="en-US" sz="2400" b="1" dirty="0">
                <a:solidFill>
                  <a:schemeClr val="dk1"/>
                </a:solidFill>
                <a:ea typeface="Bebas Neue"/>
                <a:cs typeface="Bebas Neue"/>
                <a:sym typeface="Bebas Neue"/>
              </a:rPr>
              <a:t>942 customers</a:t>
            </a:r>
          </a:p>
          <a:p>
            <a:endParaRPr lang="en-IN" sz="2400" b="1" dirty="0"/>
          </a:p>
        </p:txBody>
      </p:sp>
    </p:spTree>
    <p:extLst>
      <p:ext uri="{BB962C8B-B14F-4D97-AF65-F5344CB8AC3E}">
        <p14:creationId xmlns:p14="http://schemas.microsoft.com/office/powerpoint/2010/main" val="1525791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06BCEB0-D2AB-08CA-BAEF-99E8078DB02F}"/>
              </a:ext>
            </a:extLst>
          </p:cNvPr>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TextBox 12">
            <a:extLst>
              <a:ext uri="{FF2B5EF4-FFF2-40B4-BE49-F238E27FC236}">
                <a16:creationId xmlns:a16="http://schemas.microsoft.com/office/drawing/2014/main" id="{A9CC2634-B8A6-F3AB-BC41-8C5CDDCED1CD}"/>
              </a:ext>
            </a:extLst>
          </p:cNvPr>
          <p:cNvSpPr txBox="1"/>
          <p:nvPr/>
        </p:nvSpPr>
        <p:spPr>
          <a:xfrm>
            <a:off x="661208" y="647700"/>
            <a:ext cx="12240668" cy="1014893"/>
          </a:xfrm>
          <a:prstGeom prst="rect">
            <a:avLst/>
          </a:prstGeom>
        </p:spPr>
        <p:txBody>
          <a:bodyPr wrap="square" lIns="0" tIns="0" rIns="0" bIns="0" rtlCol="0" anchor="t">
            <a:spAutoFit/>
          </a:bodyPr>
          <a:lstStyle/>
          <a:p>
            <a:pPr algn="l">
              <a:lnSpc>
                <a:spcPts val="9000"/>
              </a:lnSpc>
            </a:pPr>
            <a:r>
              <a:rPr lang="en-US" sz="6000" dirty="0">
                <a:solidFill>
                  <a:srgbClr val="004AAD"/>
                </a:solidFill>
                <a:latin typeface="Montserrat Classic Bold"/>
              </a:rPr>
              <a:t>CREDIT SCORE WORTHINESS</a:t>
            </a:r>
          </a:p>
        </p:txBody>
      </p:sp>
      <p:sp>
        <p:nvSpPr>
          <p:cNvPr id="4" name="Freeform 14">
            <a:extLst>
              <a:ext uri="{FF2B5EF4-FFF2-40B4-BE49-F238E27FC236}">
                <a16:creationId xmlns:a16="http://schemas.microsoft.com/office/drawing/2014/main" id="{CFA714C5-4613-70E6-08F7-D74D982836E5}"/>
              </a:ext>
            </a:extLst>
          </p:cNvPr>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graphicFrame>
        <p:nvGraphicFramePr>
          <p:cNvPr id="5" name="Table 4">
            <a:extLst>
              <a:ext uri="{FF2B5EF4-FFF2-40B4-BE49-F238E27FC236}">
                <a16:creationId xmlns:a16="http://schemas.microsoft.com/office/drawing/2014/main" id="{6255BE37-F458-50A7-49F9-C7DF28A90FDA}"/>
              </a:ext>
            </a:extLst>
          </p:cNvPr>
          <p:cNvGraphicFramePr>
            <a:graphicFrameLocks noGrp="1"/>
          </p:cNvGraphicFramePr>
          <p:nvPr>
            <p:extLst>
              <p:ext uri="{D42A27DB-BD31-4B8C-83A1-F6EECF244321}">
                <p14:modId xmlns:p14="http://schemas.microsoft.com/office/powerpoint/2010/main" val="3324409450"/>
              </p:ext>
            </p:extLst>
          </p:nvPr>
        </p:nvGraphicFramePr>
        <p:xfrm>
          <a:off x="669675" y="2780752"/>
          <a:ext cx="12232201" cy="5559771"/>
        </p:xfrm>
        <a:graphic>
          <a:graphicData uri="http://schemas.openxmlformats.org/drawingml/2006/table">
            <a:tbl>
              <a:tblPr firstRow="1" bandRow="1">
                <a:tableStyleId>{5C22544A-7EE6-4342-B048-85BDC9FD1C3A}</a:tableStyleId>
              </a:tblPr>
              <a:tblGrid>
                <a:gridCol w="3974021">
                  <a:extLst>
                    <a:ext uri="{9D8B030D-6E8A-4147-A177-3AD203B41FA5}">
                      <a16:colId xmlns:a16="http://schemas.microsoft.com/office/drawing/2014/main" val="4044253832"/>
                    </a:ext>
                  </a:extLst>
                </a:gridCol>
                <a:gridCol w="4129090">
                  <a:extLst>
                    <a:ext uri="{9D8B030D-6E8A-4147-A177-3AD203B41FA5}">
                      <a16:colId xmlns:a16="http://schemas.microsoft.com/office/drawing/2014/main" val="3943608564"/>
                    </a:ext>
                  </a:extLst>
                </a:gridCol>
                <a:gridCol w="4129090">
                  <a:extLst>
                    <a:ext uri="{9D8B030D-6E8A-4147-A177-3AD203B41FA5}">
                      <a16:colId xmlns:a16="http://schemas.microsoft.com/office/drawing/2014/main" val="3436196448"/>
                    </a:ext>
                  </a:extLst>
                </a:gridCol>
              </a:tblGrid>
              <a:tr h="847417">
                <a:tc>
                  <a:txBody>
                    <a:bodyPr/>
                    <a:lstStyle/>
                    <a:p>
                      <a:pPr algn="ctr"/>
                      <a:r>
                        <a:rPr lang="en-US" sz="3200" dirty="0"/>
                        <a:t>CREDIT SCORE RANGE</a:t>
                      </a:r>
                      <a:endParaRPr lang="en-IN" sz="3200" dirty="0"/>
                    </a:p>
                  </a:txBody>
                  <a:tcPr/>
                </a:tc>
                <a:tc>
                  <a:txBody>
                    <a:bodyPr/>
                    <a:lstStyle/>
                    <a:p>
                      <a:pPr algn="ctr"/>
                      <a:r>
                        <a:rPr lang="en-US" sz="3200" dirty="0"/>
                        <a:t>CREDIT WORTHINESS</a:t>
                      </a:r>
                      <a:endParaRPr lang="en-IN" sz="3200" dirty="0"/>
                    </a:p>
                  </a:txBody>
                  <a:tcPr/>
                </a:tc>
                <a:tc>
                  <a:txBody>
                    <a:bodyPr/>
                    <a:lstStyle/>
                    <a:p>
                      <a:pPr algn="ctr"/>
                      <a:r>
                        <a:rPr lang="en-US" sz="3200" dirty="0"/>
                        <a:t>CUSTOMER COUNT</a:t>
                      </a:r>
                      <a:endParaRPr lang="en-IN" sz="3200" dirty="0"/>
                    </a:p>
                  </a:txBody>
                  <a:tcPr/>
                </a:tc>
                <a:extLst>
                  <a:ext uri="{0D108BD9-81ED-4DB2-BD59-A6C34878D82A}">
                    <a16:rowId xmlns:a16="http://schemas.microsoft.com/office/drawing/2014/main" val="3274123724"/>
                  </a:ext>
                </a:extLst>
              </a:tr>
              <a:tr h="847417">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 sz="2800" dirty="0">
                          <a:solidFill>
                            <a:schemeClr val="dk1"/>
                          </a:solidFill>
                          <a:latin typeface="Arimo"/>
                          <a:ea typeface="Arimo"/>
                          <a:cs typeface="Arimo"/>
                          <a:sym typeface="Arimo"/>
                        </a:rPr>
                        <a:t>300-579</a:t>
                      </a:r>
                    </a:p>
                  </a:txBody>
                  <a:tcPr/>
                </a:tc>
                <a:tc>
                  <a:txBody>
                    <a:bodyPr/>
                    <a:lstStyle/>
                    <a:p>
                      <a:pPr algn="ctr">
                        <a:lnSpc>
                          <a:spcPct val="150000"/>
                        </a:lnSpc>
                      </a:pPr>
                      <a:r>
                        <a:rPr lang="en-US" sz="3200" dirty="0"/>
                        <a:t>POOR</a:t>
                      </a:r>
                      <a:endParaRPr lang="en-IN" sz="2400" dirty="0"/>
                    </a:p>
                  </a:txBody>
                  <a:tcPr/>
                </a:tc>
                <a:tc>
                  <a:txBody>
                    <a:bodyPr/>
                    <a:lstStyle/>
                    <a:p>
                      <a:pPr algn="ctr">
                        <a:lnSpc>
                          <a:spcPct val="150000"/>
                        </a:lnSpc>
                      </a:pPr>
                      <a:r>
                        <a:rPr lang="en-US" sz="3200" dirty="0"/>
                        <a:t>520</a:t>
                      </a:r>
                      <a:endParaRPr lang="en-IN" sz="3200" dirty="0"/>
                    </a:p>
                  </a:txBody>
                  <a:tcPr/>
                </a:tc>
                <a:extLst>
                  <a:ext uri="{0D108BD9-81ED-4DB2-BD59-A6C34878D82A}">
                    <a16:rowId xmlns:a16="http://schemas.microsoft.com/office/drawing/2014/main" val="2621779679"/>
                  </a:ext>
                </a:extLst>
              </a:tr>
              <a:tr h="847417">
                <a:tc>
                  <a:txBody>
                    <a:bodyPr/>
                    <a:lstStyle/>
                    <a:p>
                      <a:pPr algn="ctr">
                        <a:lnSpc>
                          <a:spcPct val="150000"/>
                        </a:lnSpc>
                      </a:pPr>
                      <a:r>
                        <a:rPr lang="en" sz="2800" dirty="0">
                          <a:solidFill>
                            <a:schemeClr val="dk1"/>
                          </a:solidFill>
                          <a:latin typeface="Arimo"/>
                          <a:ea typeface="Arimo"/>
                          <a:cs typeface="Arimo"/>
                          <a:sym typeface="Arimo"/>
                        </a:rPr>
                        <a:t>580-669</a:t>
                      </a:r>
                      <a:endParaRPr lang="en-IN" dirty="0"/>
                    </a:p>
                  </a:txBody>
                  <a:tcPr/>
                </a:tc>
                <a:tc>
                  <a:txBody>
                    <a:bodyPr/>
                    <a:lstStyle/>
                    <a:p>
                      <a:pPr algn="ctr">
                        <a:lnSpc>
                          <a:spcPct val="150000"/>
                        </a:lnSpc>
                      </a:pPr>
                      <a:r>
                        <a:rPr lang="en-US" sz="3200" dirty="0"/>
                        <a:t>FAIR</a:t>
                      </a:r>
                      <a:endParaRPr lang="en-IN" dirty="0"/>
                    </a:p>
                  </a:txBody>
                  <a:tcPr/>
                </a:tc>
                <a:tc>
                  <a:txBody>
                    <a:bodyPr/>
                    <a:lstStyle/>
                    <a:p>
                      <a:pPr algn="ctr">
                        <a:lnSpc>
                          <a:spcPct val="150000"/>
                        </a:lnSpc>
                      </a:pPr>
                      <a:r>
                        <a:rPr lang="en-US" sz="3200" dirty="0"/>
                        <a:t>685</a:t>
                      </a:r>
                      <a:endParaRPr lang="en-IN" sz="1600" dirty="0"/>
                    </a:p>
                  </a:txBody>
                  <a:tcPr/>
                </a:tc>
                <a:extLst>
                  <a:ext uri="{0D108BD9-81ED-4DB2-BD59-A6C34878D82A}">
                    <a16:rowId xmlns:a16="http://schemas.microsoft.com/office/drawing/2014/main" val="1210622524"/>
                  </a:ext>
                </a:extLst>
              </a:tr>
              <a:tr h="847417">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 sz="2800" dirty="0">
                          <a:solidFill>
                            <a:schemeClr val="dk1"/>
                          </a:solidFill>
                          <a:latin typeface="Arimo"/>
                          <a:ea typeface="Arimo"/>
                          <a:cs typeface="Arimo"/>
                          <a:sym typeface="Arimo"/>
                        </a:rPr>
                        <a:t>670-739</a:t>
                      </a:r>
                      <a:endParaRPr lang="en" dirty="0">
                        <a:solidFill>
                          <a:schemeClr val="dk1"/>
                        </a:solidFill>
                        <a:latin typeface="Arimo"/>
                        <a:ea typeface="Arimo"/>
                        <a:cs typeface="Arimo"/>
                        <a:sym typeface="Arimo"/>
                      </a:endParaRPr>
                    </a:p>
                    <a:p>
                      <a:pPr algn="ctr"/>
                      <a:endParaRPr lang="en-IN" dirty="0"/>
                    </a:p>
                  </a:txBody>
                  <a:tcPr/>
                </a:tc>
                <a:tc>
                  <a:txBody>
                    <a:bodyPr/>
                    <a:lstStyle/>
                    <a:p>
                      <a:pPr algn="ctr">
                        <a:lnSpc>
                          <a:spcPct val="150000"/>
                        </a:lnSpc>
                      </a:pPr>
                      <a:r>
                        <a:rPr lang="en-US" sz="3600" dirty="0"/>
                        <a:t>GOOD</a:t>
                      </a:r>
                      <a:endParaRPr lang="en-IN" sz="3600" dirty="0"/>
                    </a:p>
                  </a:txBody>
                  <a:tcPr/>
                </a:tc>
                <a:tc>
                  <a:txBody>
                    <a:bodyPr/>
                    <a:lstStyle/>
                    <a:p>
                      <a:pPr algn="ctr">
                        <a:lnSpc>
                          <a:spcPct val="150000"/>
                        </a:lnSpc>
                      </a:pPr>
                      <a:r>
                        <a:rPr lang="en-US" sz="3200" dirty="0"/>
                        <a:t>452</a:t>
                      </a:r>
                      <a:endParaRPr lang="en-IN" sz="3200" dirty="0"/>
                    </a:p>
                  </a:txBody>
                  <a:tcPr/>
                </a:tc>
                <a:extLst>
                  <a:ext uri="{0D108BD9-81ED-4DB2-BD59-A6C34878D82A}">
                    <a16:rowId xmlns:a16="http://schemas.microsoft.com/office/drawing/2014/main" val="1748226236"/>
                  </a:ext>
                </a:extLst>
              </a:tr>
              <a:tr h="847417">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 sz="2800" dirty="0">
                          <a:solidFill>
                            <a:schemeClr val="dk1"/>
                          </a:solidFill>
                          <a:latin typeface="Arimo"/>
                          <a:ea typeface="Arimo"/>
                          <a:cs typeface="Arimo"/>
                          <a:sym typeface="Arimo"/>
                        </a:rPr>
                        <a:t>740-799</a:t>
                      </a:r>
                    </a:p>
                    <a:p>
                      <a:pPr algn="ctr"/>
                      <a:endParaRPr lang="en-IN" dirty="0"/>
                    </a:p>
                  </a:txBody>
                  <a:tcPr/>
                </a:tc>
                <a:tc>
                  <a:txBody>
                    <a:bodyPr/>
                    <a:lstStyle/>
                    <a:p>
                      <a:pPr algn="ctr">
                        <a:lnSpc>
                          <a:spcPct val="150000"/>
                        </a:lnSpc>
                      </a:pPr>
                      <a:r>
                        <a:rPr lang="en-US" sz="3200" dirty="0"/>
                        <a:t>VERY GOOD</a:t>
                      </a:r>
                      <a:endParaRPr lang="en-IN" sz="3200" dirty="0"/>
                    </a:p>
                  </a:txBody>
                  <a:tcPr/>
                </a:tc>
                <a:tc>
                  <a:txBody>
                    <a:bodyPr/>
                    <a:lstStyle/>
                    <a:p>
                      <a:pPr algn="ctr">
                        <a:lnSpc>
                          <a:spcPct val="150000"/>
                        </a:lnSpc>
                      </a:pPr>
                      <a:r>
                        <a:rPr lang="en-US" sz="3200" dirty="0"/>
                        <a:t>252</a:t>
                      </a:r>
                      <a:endParaRPr lang="en-IN" dirty="0"/>
                    </a:p>
                  </a:txBody>
                  <a:tcPr/>
                </a:tc>
                <a:extLst>
                  <a:ext uri="{0D108BD9-81ED-4DB2-BD59-A6C34878D82A}">
                    <a16:rowId xmlns:a16="http://schemas.microsoft.com/office/drawing/2014/main" val="1578377849"/>
                  </a:ext>
                </a:extLst>
              </a:tr>
              <a:tr h="847417">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800" dirty="0">
                          <a:solidFill>
                            <a:schemeClr val="dk1"/>
                          </a:solidFill>
                          <a:latin typeface="Arimo"/>
                          <a:ea typeface="Arimo"/>
                          <a:cs typeface="Arimo"/>
                          <a:sym typeface="Arimo"/>
                        </a:rPr>
                        <a:t>800-855</a:t>
                      </a:r>
                    </a:p>
                    <a:p>
                      <a:pPr algn="ctr"/>
                      <a:endParaRPr lang="en-IN" dirty="0"/>
                    </a:p>
                  </a:txBody>
                  <a:tcPr/>
                </a:tc>
                <a:tc>
                  <a:txBody>
                    <a:bodyPr/>
                    <a:lstStyle/>
                    <a:p>
                      <a:pPr algn="ctr">
                        <a:lnSpc>
                          <a:spcPct val="150000"/>
                        </a:lnSpc>
                      </a:pPr>
                      <a:r>
                        <a:rPr lang="en-US" sz="3200" dirty="0"/>
                        <a:t>EXCELLENT</a:t>
                      </a:r>
                      <a:endParaRPr lang="en-IN" sz="3200" dirty="0"/>
                    </a:p>
                  </a:txBody>
                  <a:tcPr/>
                </a:tc>
                <a:tc>
                  <a:txBody>
                    <a:bodyPr/>
                    <a:lstStyle/>
                    <a:p>
                      <a:pPr algn="ctr">
                        <a:lnSpc>
                          <a:spcPct val="150000"/>
                        </a:lnSpc>
                      </a:pPr>
                      <a:r>
                        <a:rPr lang="en-US" sz="3200" dirty="0"/>
                        <a:t>128</a:t>
                      </a:r>
                      <a:endParaRPr lang="en-IN" dirty="0"/>
                    </a:p>
                  </a:txBody>
                  <a:tcPr/>
                </a:tc>
                <a:extLst>
                  <a:ext uri="{0D108BD9-81ED-4DB2-BD59-A6C34878D82A}">
                    <a16:rowId xmlns:a16="http://schemas.microsoft.com/office/drawing/2014/main" val="2510620530"/>
                  </a:ext>
                </a:extLst>
              </a:tr>
            </a:tbl>
          </a:graphicData>
        </a:graphic>
      </p:graphicFrame>
    </p:spTree>
    <p:extLst>
      <p:ext uri="{BB962C8B-B14F-4D97-AF65-F5344CB8AC3E}">
        <p14:creationId xmlns:p14="http://schemas.microsoft.com/office/powerpoint/2010/main" val="3344992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891316" y="723900"/>
            <a:ext cx="7490684" cy="1044773"/>
          </a:xfrm>
          <a:prstGeom prst="rect">
            <a:avLst/>
          </a:prstGeom>
        </p:spPr>
        <p:txBody>
          <a:bodyPr wrap="square" lIns="0" tIns="0" rIns="0" bIns="0" rtlCol="0" anchor="t">
            <a:spAutoFit/>
          </a:bodyPr>
          <a:lstStyle/>
          <a:p>
            <a:pPr algn="l">
              <a:lnSpc>
                <a:spcPts val="9000"/>
              </a:lnSpc>
            </a:pPr>
            <a:r>
              <a:rPr lang="en-US" sz="7200" dirty="0">
                <a:solidFill>
                  <a:srgbClr val="004AAD"/>
                </a:solidFill>
                <a:latin typeface="Montserrat Classic Bold"/>
              </a:rPr>
              <a:t>Churn Analysis</a:t>
            </a:r>
          </a:p>
        </p:txBody>
      </p:sp>
      <p:sp>
        <p:nvSpPr>
          <p:cNvPr id="7" name="TextBox 7"/>
          <p:cNvSpPr txBox="1"/>
          <p:nvPr/>
        </p:nvSpPr>
        <p:spPr>
          <a:xfrm>
            <a:off x="1143000" y="2219531"/>
            <a:ext cx="13335000" cy="2462213"/>
          </a:xfrm>
          <a:prstGeom prst="rect">
            <a:avLst/>
          </a:prstGeom>
        </p:spPr>
        <p:txBody>
          <a:bodyPr wrap="square" lIns="0" tIns="0" rIns="0" bIns="0" rtlCol="0" anchor="t">
            <a:spAutoFit/>
          </a:bodyPr>
          <a:lstStyle/>
          <a:p>
            <a:pPr marL="285750" lvl="0" indent="-285750" algn="just" rtl="0">
              <a:spcBef>
                <a:spcPts val="0"/>
              </a:spcBef>
              <a:spcAft>
                <a:spcPts val="0"/>
              </a:spcAft>
              <a:buFont typeface="Arial" panose="020B0604020202020204" pitchFamily="34" charset="0"/>
              <a:buChar char="•"/>
            </a:pPr>
            <a:r>
              <a:rPr lang="en-US" sz="4000" dirty="0">
                <a:solidFill>
                  <a:schemeClr val="dk1"/>
                </a:solidFill>
                <a:ea typeface="Arimo"/>
                <a:cs typeface="Arimo"/>
                <a:sym typeface="Arimo"/>
              </a:rPr>
              <a:t>From this chart, We can understand that end of every year has highest rate of churn</a:t>
            </a:r>
          </a:p>
          <a:p>
            <a:pPr marL="285750" lvl="0" indent="-285750" algn="just" rtl="0">
              <a:spcBef>
                <a:spcPts val="0"/>
              </a:spcBef>
              <a:spcAft>
                <a:spcPts val="0"/>
              </a:spcAft>
              <a:buFont typeface="Arial" panose="020B0604020202020204" pitchFamily="34" charset="0"/>
              <a:buChar char="•"/>
            </a:pPr>
            <a:r>
              <a:rPr lang="en-US" sz="4000" dirty="0">
                <a:solidFill>
                  <a:schemeClr val="dk1"/>
                </a:solidFill>
                <a:ea typeface="Arimo"/>
                <a:cs typeface="Arimo"/>
                <a:sym typeface="Arimo"/>
              </a:rPr>
              <a:t>And also, In the month January and February there seems to be lesser churn.</a:t>
            </a:r>
          </a:p>
        </p:txBody>
      </p:sp>
      <p:sp>
        <p:nvSpPr>
          <p:cNvPr id="8" name="Freeform 8"/>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pic>
        <p:nvPicPr>
          <p:cNvPr id="12" name="Picture 11">
            <a:extLst>
              <a:ext uri="{FF2B5EF4-FFF2-40B4-BE49-F238E27FC236}">
                <a16:creationId xmlns:a16="http://schemas.microsoft.com/office/drawing/2014/main" id="{5B1D6A70-73B0-8CD0-6728-76BD1F4C8D2D}"/>
              </a:ext>
            </a:extLst>
          </p:cNvPr>
          <p:cNvPicPr>
            <a:picLocks noChangeAspect="1"/>
          </p:cNvPicPr>
          <p:nvPr/>
        </p:nvPicPr>
        <p:blipFill>
          <a:blip r:embed="rId6"/>
          <a:stretch>
            <a:fillRect/>
          </a:stretch>
        </p:blipFill>
        <p:spPr>
          <a:xfrm>
            <a:off x="891316" y="4914423"/>
            <a:ext cx="14272484" cy="50288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840</Words>
  <Application>Microsoft Office PowerPoint</Application>
  <PresentationFormat>Custom</PresentationFormat>
  <Paragraphs>121</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Calibri</vt:lpstr>
      <vt:lpstr>Arimo</vt:lpstr>
      <vt:lpstr>Lato</vt:lpstr>
      <vt:lpstr>Times New Roman</vt:lpstr>
      <vt:lpstr>Wingdings</vt:lpstr>
      <vt:lpstr>Symbol</vt:lpstr>
      <vt:lpstr>Montserrat Classic Bold</vt:lpstr>
      <vt:lpstr>Bebas Neue</vt:lpstr>
      <vt:lpstr>-apple-system</vt:lpstr>
      <vt:lpstr>Montserrat Classic</vt:lpstr>
      <vt:lpstr>Office Theme</vt:lpstr>
      <vt:lpstr>PowerPoint Presentation</vt:lpstr>
      <vt:lpstr>PowerPoint Presentation</vt:lpstr>
      <vt:lpstr>PowerPoint Presentation</vt:lpstr>
      <vt:lpstr>Tools and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dc:creator>Nagarapu Mahesh</dc:creator>
  <cp:lastModifiedBy>Nagarapu Mahesh</cp:lastModifiedBy>
  <cp:revision>4</cp:revision>
  <dcterms:created xsi:type="dcterms:W3CDTF">2006-08-16T00:00:00Z</dcterms:created>
  <dcterms:modified xsi:type="dcterms:W3CDTF">2024-08-08T11:01:20Z</dcterms:modified>
  <dc:identifier>DAGJE7c4Oao</dc:identifier>
</cp:coreProperties>
</file>